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5" r:id="rId6"/>
    <p:sldId id="267" r:id="rId7"/>
    <p:sldId id="269" r:id="rId8"/>
    <p:sldId id="272" r:id="rId9"/>
    <p:sldId id="276" r:id="rId10"/>
    <p:sldId id="281" r:id="rId11"/>
    <p:sldId id="289" r:id="rId12"/>
    <p:sldId id="288" r:id="rId13"/>
    <p:sldId id="293" r:id="rId14"/>
    <p:sldId id="294" r:id="rId15"/>
    <p:sldId id="283" r:id="rId16"/>
    <p:sldId id="284" r:id="rId17"/>
    <p:sldId id="290" r:id="rId18"/>
    <p:sldId id="291" r:id="rId19"/>
    <p:sldId id="285" r:id="rId20"/>
    <p:sldId id="295" r:id="rId21"/>
    <p:sldId id="292" r:id="rId22"/>
    <p:sldId id="271" r:id="rId23"/>
    <p:sldId id="2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6"/>
    <p:restoredTop sz="94789"/>
  </p:normalViewPr>
  <p:slideViewPr>
    <p:cSldViewPr snapToGrid="0">
      <p:cViewPr>
        <p:scale>
          <a:sx n="90" d="100"/>
          <a:sy n="90" d="100"/>
        </p:scale>
        <p:origin x="12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6010-7D6A-ED1A-E9B0-D371434474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074" y="1918679"/>
            <a:ext cx="9898911" cy="246490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C3FA7-F3C4-1B62-6628-E890317FB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074" y="4780295"/>
            <a:ext cx="9898911" cy="964949"/>
          </a:xfrm>
        </p:spPr>
        <p:txBody>
          <a:bodyPr/>
          <a:lstStyle>
            <a:lvl1pPr marL="0" indent="0" algn="l">
              <a:buNone/>
              <a:defRPr sz="2400" i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F7412BC-9ABD-6340-542C-9CF19C3A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9F6D-AEC3-A748-926E-ADFF596A9AC1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DCCE93-4EC7-33F0-69EF-49DC79A81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8074" y="6356349"/>
            <a:ext cx="67301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493D88A-CD9A-8550-2314-5BA9F81C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B595E-7212-4645-1C8F-EA25EA32C4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96" y="716040"/>
            <a:ext cx="2317473" cy="59805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07C7BB-FD32-E0A5-BBC2-E87EE26F2A0D}"/>
              </a:ext>
            </a:extLst>
          </p:cNvPr>
          <p:cNvCxnSpPr>
            <a:cxnSpLocks/>
          </p:cNvCxnSpPr>
          <p:nvPr/>
        </p:nvCxnSpPr>
        <p:spPr>
          <a:xfrm>
            <a:off x="0" y="4581939"/>
            <a:ext cx="1219200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277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B112E-A8A3-5D58-DED6-055B347D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365126"/>
            <a:ext cx="9909544" cy="1276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2AE90-C6EF-D4B2-3E04-5A27C24A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9F6D-AEC3-A748-926E-ADFF596A9AC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08ABA-10F4-5FC6-319F-29FA705F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30CC5-5884-E1D5-C111-2DC226F0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3F7B4218-EA69-AE57-A8A0-3035FDB8B4B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96926" y="2126255"/>
            <a:ext cx="6783494" cy="38448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077CF4-10F7-57E9-9DDA-DEFBEF81B2C1}"/>
              </a:ext>
            </a:extLst>
          </p:cNvPr>
          <p:cNvSpPr/>
          <p:nvPr userDrawn="1"/>
        </p:nvSpPr>
        <p:spPr>
          <a:xfrm>
            <a:off x="0" y="1905917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A4F773-4F3D-136F-97D5-AE9A86F93B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64488" y="2126255"/>
            <a:ext cx="3282950" cy="3844887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404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B112E-A8A3-5D58-DED6-055B347D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365126"/>
            <a:ext cx="9909544" cy="1276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2AE90-C6EF-D4B2-3E04-5A27C24A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9F6D-AEC3-A748-926E-ADFF596A9AC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08ABA-10F4-5FC6-319F-29FA705F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30CC5-5884-E1D5-C111-2DC226F0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077CF4-10F7-57E9-9DDA-DEFBEF81B2C1}"/>
              </a:ext>
            </a:extLst>
          </p:cNvPr>
          <p:cNvSpPr/>
          <p:nvPr userDrawn="1"/>
        </p:nvSpPr>
        <p:spPr>
          <a:xfrm>
            <a:off x="0" y="1905917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A4F773-4F3D-136F-97D5-AE9A86F93B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64488" y="2126255"/>
            <a:ext cx="3282950" cy="3844887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A0E9ACFB-80AD-A66B-F435-48BEA6124641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97442" y="2125663"/>
            <a:ext cx="6783388" cy="3844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4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96FA-A875-89A7-1CBE-3B24510C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4D5F4-46CD-9574-E73E-47B2DD8B0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442" y="2176669"/>
            <a:ext cx="9909544" cy="4000293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8B7B7-DBBB-B1BB-95C5-EEA8DC46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37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A3B71-5675-DCA3-3C98-8A41802E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442" y="6356350"/>
            <a:ext cx="667724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0E1A0-8F27-E28C-D29E-226655DE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54B4-F6DB-344E-97B5-8FFA9A51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365125"/>
            <a:ext cx="9909544" cy="14211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1E03C-5C92-C8F9-D389-1C8367490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7442" y="2246243"/>
            <a:ext cx="4575544" cy="3930720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29B26-365E-3D57-A37E-DDF0FB0FF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1442" y="2246243"/>
            <a:ext cx="4575544" cy="3930720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22D60-BC73-C280-DA6D-B3B09156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37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0371-9951-F0A4-8DB0-CC2AF002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442" y="6356350"/>
            <a:ext cx="667724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342E3-B604-C937-E3CA-0077F1B5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17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1B16E-B47E-F000-4728-88A9B915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98459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D993A-13C0-31C2-BFEC-697D3C6D7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57375"/>
            <a:ext cx="4491402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82492-D187-B992-AD64-26FEE1413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47973"/>
            <a:ext cx="4491402" cy="33416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08D6A-FDAC-225F-4E35-FCBC383F2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4513521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8ACDC-8899-71F2-97A6-8536AEABA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47973"/>
            <a:ext cx="4513521" cy="33416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70EFC-49FE-6AA1-F33E-0DC34DA3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4251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C0A52D-B05D-CE1D-4528-F1790A7A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7" y="6356350"/>
            <a:ext cx="67518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BECBE5-7228-1B33-67A7-E56988C5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02EB-BD92-C249-4022-91E64E45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0A69F-9262-4117-98ED-948E3F16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37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635AB-7FC8-B381-9240-E4BBD4C7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441" y="6356350"/>
            <a:ext cx="65283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A8C4D-5CC1-13F0-415F-64FEE2AD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5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4B62F-0A98-62E0-B3F0-B9CDF81B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885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63FD14-F991-017A-853B-04E9F86A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935" y="6356350"/>
            <a:ext cx="630333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D87D8-3941-0E55-3D8F-7B2C5FEF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8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6193-17FC-6CCF-BA66-3324511C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20A64-96C5-06B1-F24E-06E921A4D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50253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0D4D6-A7CB-AC46-15ED-C1F183B16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B9FEF-F1AD-8713-4B9C-58C2E34A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425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BAB60-CBBB-ED69-4CE0-03C739C3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7" y="6356349"/>
            <a:ext cx="634782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9867F-412A-DC37-F1D1-26D30DAF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6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34CF-392C-4064-C2A9-2ABE767D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40E77-766A-30A9-2112-3CA4284CD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50253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11C11-3DD2-DEB7-BEF3-32C94C564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EC073-C8A7-281B-3FFD-46B49177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425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DC304-D534-6872-C8F7-C7FEB760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7" y="6356349"/>
            <a:ext cx="634782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34201-5ACA-AFB7-8D33-5BBE8F10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2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B20DF-8422-3F49-0B97-B994C628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A4BEE-3870-7853-FD37-ECB7EA5EC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97AB9-B948-86BC-05B9-ED966FB1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37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497F7-181A-1E6D-7ABA-B4BCB6B5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441" y="6356349"/>
            <a:ext cx="643269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ED862-7003-884C-8766-2BF9AEDC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5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2E6C-C05E-1C39-4C73-89378D85A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074" y="708715"/>
            <a:ext cx="9888279" cy="331663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46080-F1D2-9891-5F71-A3A8293E7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074" y="4323522"/>
            <a:ext cx="9888279" cy="138844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DCD98-D1B2-9E21-1E03-5DFA3104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315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7A410-5404-843B-FB14-B9F0979B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8074" y="6356350"/>
            <a:ext cx="666661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FBD22-B546-9D9E-6DB2-FF7D9F19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61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23ECE8-D3DA-1804-0B26-24809E705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53400" y="365125"/>
            <a:ext cx="258371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810A7-A3D6-17CE-A228-F36B682CB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15571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85D6A-CBF5-9DF2-502C-C8AF829F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3911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0ED7A-AEE5-D86B-321E-CFC34089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48"/>
            <a:ext cx="645218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B1F47-C8FE-ACA6-17DD-62F687DC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69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37CFE1-92C3-09D3-7AFA-F31C50047A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592" y="3022442"/>
            <a:ext cx="3150816" cy="8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55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EE44F9-ABDB-3CC0-67A5-7F5B5ABB6ED8}"/>
              </a:ext>
            </a:extLst>
          </p:cNvPr>
          <p:cNvSpPr/>
          <p:nvPr userDrawn="1"/>
        </p:nvSpPr>
        <p:spPr>
          <a:xfrm>
            <a:off x="-1" y="0"/>
            <a:ext cx="34372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E75B3F-31DA-09A0-C8B6-A163A56EC0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71181"/>
            <a:ext cx="4021157" cy="522199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154B4-F6DB-344E-97B5-8FFA9A51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296" y="771181"/>
            <a:ext cx="5856689" cy="13960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29B26-365E-3D57-A37E-DDF0FB0FF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0296" y="2530376"/>
            <a:ext cx="5856690" cy="346280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342E3-B604-C937-E3CA-0077F1B5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22D60-BC73-C280-DA6D-B3B09156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37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0371-9951-F0A4-8DB0-CC2AF002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442" y="6356350"/>
            <a:ext cx="667724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1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209A0C-7DD7-E223-FE17-E06891BCF776}"/>
              </a:ext>
            </a:extLst>
          </p:cNvPr>
          <p:cNvSpPr/>
          <p:nvPr userDrawn="1"/>
        </p:nvSpPr>
        <p:spPr>
          <a:xfrm>
            <a:off x="8314584" y="2390775"/>
            <a:ext cx="3126049" cy="4467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7B78E-B92B-8711-6CBF-F54B040D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782638"/>
            <a:ext cx="6033016" cy="13766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60901-7B3E-949E-66DA-5E56AAC6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2A9F6D-AEC3-A748-926E-ADFF596A9AC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80AA0-7A72-D943-72DA-8B127DB6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BE1B4-84AE-8592-3CBA-1B6BAC04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0A540C-CCC7-0E19-1C82-E56C2BA681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7442" y="2478393"/>
            <a:ext cx="6033016" cy="3558870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F73BD92-FE50-D007-E250-0346736E84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3217" y="782638"/>
            <a:ext cx="3420697" cy="52546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6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99890D-A986-A176-CE93-C975AEB57A5E}"/>
              </a:ext>
            </a:extLst>
          </p:cNvPr>
          <p:cNvSpPr/>
          <p:nvPr userDrawn="1"/>
        </p:nvSpPr>
        <p:spPr>
          <a:xfrm>
            <a:off x="0" y="0"/>
            <a:ext cx="12192000" cy="27982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7759AC-0C5F-2771-2073-D63F2357DC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7441" y="0"/>
            <a:ext cx="10643192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0064C-D29C-40F6-0AE0-A980250A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1" y="3922713"/>
            <a:ext cx="4038963" cy="2004362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4582F-0167-4B3E-E188-1464890C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9F6D-AEC3-A748-926E-ADFF596A9AC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FB021-B1F8-0384-36FB-AD521F9E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D6459-5887-D871-0DCF-17AC2868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4A61C-0134-5E97-0AF7-99DE99E750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5215" y="3922713"/>
            <a:ext cx="6075418" cy="20043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801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ine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AEE5C2-00EB-EEA1-D8F0-06E4A436A94C}"/>
              </a:ext>
            </a:extLst>
          </p:cNvPr>
          <p:cNvSpPr/>
          <p:nvPr userDrawn="1"/>
        </p:nvSpPr>
        <p:spPr>
          <a:xfrm>
            <a:off x="0" y="1905917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5F5A93-B2BE-29F8-FDAB-EFC700D584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3785" y="2446338"/>
            <a:ext cx="4228215" cy="35464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CFFB2-C793-CE50-04A1-84BCADB3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365126"/>
            <a:ext cx="9909544" cy="128575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B871F-0050-BB58-6270-5C1350EA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9F6D-AEC3-A748-926E-ADFF596A9AC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8B471-3328-12C5-79AF-A9F208CB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48E02-85CB-B373-FDA7-2D90703D0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DFD11F-775B-31B5-0F90-BE03002CFB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6925" y="2446338"/>
            <a:ext cx="6783495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687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hoto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471E25-A542-6E61-F4BF-B1973CD8C6C4}"/>
              </a:ext>
            </a:extLst>
          </p:cNvPr>
          <p:cNvSpPr/>
          <p:nvPr userDrawn="1"/>
        </p:nvSpPr>
        <p:spPr>
          <a:xfrm>
            <a:off x="10928732" y="1180373"/>
            <a:ext cx="1263267" cy="44600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9A9293A-46EB-1B6A-35CD-876F97B97D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0500" y="0"/>
            <a:ext cx="36306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8BB99-FE62-EBD9-BFA8-B99C87226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1180373"/>
            <a:ext cx="6506741" cy="14211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0AAE80-C519-1C9A-543B-90CCB37E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9F6D-AEC3-A748-926E-ADFF596A9AC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DB49A-F3FE-1C12-31C4-3BC1CC2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DB01B-24A5-C11E-04F9-69526AEC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97225F-DE86-9837-B40E-120CC23FD2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7441" y="2961861"/>
            <a:ext cx="6506741" cy="2678527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313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hoto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42303-B9AD-0E04-84DF-670EE4B9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923" y="1125288"/>
            <a:ext cx="6612062" cy="14211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18FE2-3BE5-ACAD-0521-8BAB90670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9F6D-AEC3-A748-926E-ADFF596A9AC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F2231-89E5-4AE5-B53F-5DFAA788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ABBFA-BD5D-5CFE-2C29-6642A983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A23C84-952E-CD30-C18B-F4E03D486E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25288"/>
            <a:ext cx="3414713" cy="46357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78CFA6-8925-2FA5-58B4-EACF0FDB89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94922" y="2852738"/>
            <a:ext cx="6612061" cy="2908300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BC510A-1D3E-B906-BCD5-688757C22716}"/>
              </a:ext>
            </a:extLst>
          </p:cNvPr>
          <p:cNvSpPr/>
          <p:nvPr userDrawn="1"/>
        </p:nvSpPr>
        <p:spPr>
          <a:xfrm>
            <a:off x="11440633" y="1125288"/>
            <a:ext cx="751367" cy="463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31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Header Line Photo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2568EE-C1D5-F6E8-BA6D-94AA3E4431CC}"/>
              </a:ext>
            </a:extLst>
          </p:cNvPr>
          <p:cNvSpPr/>
          <p:nvPr userDrawn="1"/>
        </p:nvSpPr>
        <p:spPr>
          <a:xfrm>
            <a:off x="0" y="1905917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A347F-2247-645D-4DF0-9B6E03A1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442245"/>
            <a:ext cx="9909544" cy="121028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970805-4B73-ED36-3D86-01E2093E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9F6D-AEC3-A748-926E-ADFF596A9AC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038AF-4B1C-C8F1-70FE-3FDF541B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EEE9C-42B6-3513-C337-8A820EA5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CA4F1A-F0BC-DB5D-B76A-28A38796EC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6925" y="2308640"/>
            <a:ext cx="6783388" cy="3624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537C26D-9035-5B62-1F7B-A0E98924AF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4488" y="2308641"/>
            <a:ext cx="4227512" cy="36242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84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970FA-F867-05F6-7677-08713A81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365125"/>
            <a:ext cx="9909544" cy="142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2247-774B-10C7-E609-DDBEFED1F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442" y="2073349"/>
            <a:ext cx="9909544" cy="4103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0A276-4B7A-09D6-F041-9646D9F50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378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9F6D-AEC3-A748-926E-ADFF596A9AC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79FF6D-D4B4-D1EA-6981-DB2290CB6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442" y="6356350"/>
            <a:ext cx="6783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E459F-72B7-3D15-9229-1F2A9EF9C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0633" y="6356350"/>
            <a:ext cx="751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89B8DE4-2552-A347-8E9A-FC3D585B0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69" r:id="rId17"/>
    <p:sldLayoutId id="2147483670" r:id="rId18"/>
    <p:sldLayoutId id="2147483671" r:id="rId19"/>
    <p:sldLayoutId id="2147483672" r:id="rId20"/>
    <p:sldLayoutId id="2147483668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52501-A12F-B870-BE57-A49513DFF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Integral Mission in a Christian Minority Context</a:t>
            </a:r>
          </a:p>
        </p:txBody>
      </p:sp>
    </p:spTree>
    <p:extLst>
      <p:ext uri="{BB962C8B-B14F-4D97-AF65-F5344CB8AC3E}">
        <p14:creationId xmlns:p14="http://schemas.microsoft.com/office/powerpoint/2010/main" val="69547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4C2E2-A8D9-4A82-4579-C3CF752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283" y="516740"/>
            <a:ext cx="8673129" cy="1017595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RESULTS: CAMBODIA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BBFB50D-7AF7-D1DA-6F61-6C370449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329" y="1606528"/>
            <a:ext cx="8417302" cy="473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9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4C2E2-A8D9-4A82-4579-C3CF752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283" y="516740"/>
            <a:ext cx="8673129" cy="1017595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RESULTS: CAMBODIA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29B710F-E840-8B9C-9489-12523CFB1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83" y="1998504"/>
            <a:ext cx="5108451" cy="374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37181E5D-5DB5-87AF-36F4-7E42C2B5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3" y="2056457"/>
            <a:ext cx="4846250" cy="364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1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4C2E2-A8D9-4A82-4579-C3CF752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284" y="1420805"/>
            <a:ext cx="8673129" cy="1017595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CASE STUDY: SUDAN</a:t>
            </a:r>
            <a:endParaRPr lang="en-US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7961625-8AC0-B41B-4FCC-07D84299FB2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96797" y="2677246"/>
            <a:ext cx="8531616" cy="3537574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system-ui"/>
              </a:rPr>
              <a:t>CONTEXT: </a:t>
            </a:r>
          </a:p>
          <a:p>
            <a:r>
              <a:rPr lang="en-US" sz="3800" dirty="0">
                <a:latin typeface="system-ui"/>
              </a:rPr>
              <a:t>How would you take action to meet to meet physical and spiritual needs in this context?</a:t>
            </a:r>
          </a:p>
        </p:txBody>
      </p:sp>
    </p:spTree>
    <p:extLst>
      <p:ext uri="{BB962C8B-B14F-4D97-AF65-F5344CB8AC3E}">
        <p14:creationId xmlns:p14="http://schemas.microsoft.com/office/powerpoint/2010/main" val="2915290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4C2E2-A8D9-4A82-4579-C3CF752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284" y="1420805"/>
            <a:ext cx="8673129" cy="1017595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CASE STUDY: SUDAN</a:t>
            </a:r>
            <a:endParaRPr lang="en-US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7961625-8AC0-B41B-4FCC-07D84299FB2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96797" y="2677246"/>
            <a:ext cx="8531616" cy="3821525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system-ui"/>
              </a:rPr>
              <a:t>CONTEXT: </a:t>
            </a:r>
          </a:p>
          <a:p>
            <a:r>
              <a:rPr lang="en-US" sz="3800" b="1" dirty="0">
                <a:latin typeface="system-ui"/>
              </a:rPr>
              <a:t>ACTION: </a:t>
            </a:r>
            <a:r>
              <a:rPr lang="en-US" sz="3800" dirty="0">
                <a:latin typeface="system-ui"/>
              </a:rPr>
              <a:t>World Relief did…</a:t>
            </a:r>
          </a:p>
          <a:p>
            <a:r>
              <a:rPr lang="en-US" sz="3800" b="1" dirty="0">
                <a:latin typeface="system-ui"/>
              </a:rPr>
              <a:t>RESULTS: </a:t>
            </a:r>
            <a:r>
              <a:rPr lang="en-US" sz="3800" dirty="0">
                <a:latin typeface="system-ui"/>
              </a:rPr>
              <a:t>What happened…</a:t>
            </a:r>
          </a:p>
        </p:txBody>
      </p:sp>
    </p:spTree>
    <p:extLst>
      <p:ext uri="{BB962C8B-B14F-4D97-AF65-F5344CB8AC3E}">
        <p14:creationId xmlns:p14="http://schemas.microsoft.com/office/powerpoint/2010/main" val="99793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4C2E2-A8D9-4A82-4579-C3CF752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86" y="413415"/>
            <a:ext cx="8673129" cy="1017595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ACTION: SUDAN</a:t>
            </a:r>
            <a:endParaRPr lang="en-US" dirty="0"/>
          </a:p>
        </p:txBody>
      </p:sp>
      <p:pic>
        <p:nvPicPr>
          <p:cNvPr id="4" name="Picture 3" descr="A diagram of different types of food&#10;&#10;Description automatically generated">
            <a:extLst>
              <a:ext uri="{FF2B5EF4-FFF2-40B4-BE49-F238E27FC236}">
                <a16:creationId xmlns:a16="http://schemas.microsoft.com/office/drawing/2014/main" id="{9CAAAB2E-0E07-6879-A587-F1C42367E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4" t="7316" r="10913" b="6437"/>
          <a:stretch/>
        </p:blipFill>
        <p:spPr>
          <a:xfrm>
            <a:off x="1565329" y="1589743"/>
            <a:ext cx="6261315" cy="46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70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4C2E2-A8D9-4A82-4579-C3CF752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54" y="413415"/>
            <a:ext cx="8673129" cy="1017595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ACTION: SUDAN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FE9BEE-52D8-208D-8D9E-DA6430F047FC}"/>
              </a:ext>
            </a:extLst>
          </p:cNvPr>
          <p:cNvSpPr txBox="1"/>
          <p:nvPr/>
        </p:nvSpPr>
        <p:spPr>
          <a:xfrm>
            <a:off x="433954" y="1550938"/>
            <a:ext cx="103063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Our Approach: </a:t>
            </a:r>
          </a:p>
          <a:p>
            <a:pPr marL="914400" lvl="1" indent="-457200" algn="just">
              <a:buFontTx/>
              <a:buChar char="-"/>
            </a:pPr>
            <a:r>
              <a:rPr lang="en-US" sz="2400" dirty="0"/>
              <a:t>World Relief (WR) acts like Church, representing Church where churches are non-existent. </a:t>
            </a:r>
          </a:p>
          <a:p>
            <a:pPr marL="914400" lvl="1" indent="-457200" algn="just">
              <a:buFontTx/>
              <a:buChar char="-"/>
            </a:pPr>
            <a:r>
              <a:rPr lang="en-US" sz="2400" dirty="0"/>
              <a:t>Recruit Christian International staff.  </a:t>
            </a:r>
          </a:p>
          <a:p>
            <a:pPr marL="914400" lvl="1" indent="-457200" algn="just">
              <a:buFontTx/>
              <a:buChar char="-"/>
            </a:pPr>
            <a:r>
              <a:rPr lang="en-US" sz="2400" dirty="0"/>
              <a:t>WR Christian staff pray for the country, take all the opportunity to share the good news (individuals, groups) and live exemplary life. </a:t>
            </a:r>
          </a:p>
          <a:p>
            <a:pPr marL="914400" lvl="1" indent="-457200" algn="just">
              <a:buFontTx/>
              <a:buChar char="-"/>
            </a:pPr>
            <a:r>
              <a:rPr lang="en-US" sz="2400" dirty="0"/>
              <a:t>The Sudanese community, don’t pay attention to what you say, but they do to how serious you are in your religious activities and your deeds. </a:t>
            </a:r>
          </a:p>
          <a:p>
            <a:pPr marL="914400" lvl="1" indent="-457200" algn="just">
              <a:buFontTx/>
              <a:buChar char="-"/>
            </a:pPr>
            <a:r>
              <a:rPr lang="en-US" sz="2400" dirty="0"/>
              <a:t>Expand our program to locations where churches are existent and work with them; </a:t>
            </a:r>
          </a:p>
          <a:p>
            <a:pPr marL="914400" lvl="1" indent="-457200" algn="just">
              <a:buFontTx/>
              <a:buChar char="-"/>
            </a:pPr>
            <a:r>
              <a:rPr lang="en-US" sz="2400" dirty="0"/>
              <a:t>Closely work with Chad Churches for cross-boarder mission;  </a:t>
            </a:r>
          </a:p>
        </p:txBody>
      </p:sp>
    </p:spTree>
    <p:extLst>
      <p:ext uri="{BB962C8B-B14F-4D97-AF65-F5344CB8AC3E}">
        <p14:creationId xmlns:p14="http://schemas.microsoft.com/office/powerpoint/2010/main" val="2115174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4C2E2-A8D9-4A82-4579-C3CF752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86" y="413415"/>
            <a:ext cx="8673129" cy="1017595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CASE STUDY: SUDAN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A440C-8542-AA8E-51A2-1E7A9631C16E}"/>
              </a:ext>
            </a:extLst>
          </p:cNvPr>
          <p:cNvSpPr txBox="1"/>
          <p:nvPr/>
        </p:nvSpPr>
        <p:spPr>
          <a:xfrm>
            <a:off x="1224366" y="2092271"/>
            <a:ext cx="792350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>
                <a:latin typeface="+mj-lt"/>
              </a:rPr>
              <a:t>WR Sudan is reaching out to over one million conflict affected people through its programs.</a:t>
            </a:r>
          </a:p>
        </p:txBody>
      </p:sp>
    </p:spTree>
    <p:extLst>
      <p:ext uri="{BB962C8B-B14F-4D97-AF65-F5344CB8AC3E}">
        <p14:creationId xmlns:p14="http://schemas.microsoft.com/office/powerpoint/2010/main" val="217080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4C2E2-A8D9-4A82-4579-C3CF752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86" y="413415"/>
            <a:ext cx="8673129" cy="1017595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RESULT: SUDAN</a:t>
            </a:r>
            <a:endParaRPr lang="en-US" dirty="0"/>
          </a:p>
        </p:txBody>
      </p:sp>
      <p:pic>
        <p:nvPicPr>
          <p:cNvPr id="7" name="Picture 6" descr="A group of people sitting on rocks&#10;&#10;Description automatically generated">
            <a:extLst>
              <a:ext uri="{FF2B5EF4-FFF2-40B4-BE49-F238E27FC236}">
                <a16:creationId xmlns:a16="http://schemas.microsoft.com/office/drawing/2014/main" id="{80C74F64-CC89-DCD0-F247-4F86CA2C2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5975"/>
            <a:ext cx="5194764" cy="3900949"/>
          </a:xfrm>
          <a:prstGeom prst="rect">
            <a:avLst/>
          </a:prstGeom>
        </p:spPr>
      </p:pic>
      <p:pic>
        <p:nvPicPr>
          <p:cNvPr id="9" name="Picture 8" descr="A person pouring water from a faucet&#10;&#10;Description automatically generated">
            <a:extLst>
              <a:ext uri="{FF2B5EF4-FFF2-40B4-BE49-F238E27FC236}">
                <a16:creationId xmlns:a16="http://schemas.microsoft.com/office/drawing/2014/main" id="{84467945-BA2A-5BB6-9BB3-C9D42E9E3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393" y="922212"/>
            <a:ext cx="3603259" cy="4798341"/>
          </a:xfrm>
          <a:prstGeom prst="rect">
            <a:avLst/>
          </a:prstGeom>
        </p:spPr>
      </p:pic>
      <p:pic>
        <p:nvPicPr>
          <p:cNvPr id="11" name="Picture 10" descr="A group of people walking around a fence&#10;&#10;Description automatically generated">
            <a:extLst>
              <a:ext uri="{FF2B5EF4-FFF2-40B4-BE49-F238E27FC236}">
                <a16:creationId xmlns:a16="http://schemas.microsoft.com/office/drawing/2014/main" id="{CAD399DB-E44A-2970-94F2-C56B0795A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695" y="1701572"/>
            <a:ext cx="3506698" cy="466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13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4C2E2-A8D9-4A82-4579-C3CF752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86" y="413415"/>
            <a:ext cx="8673129" cy="1017595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RESULT: SUDAN</a:t>
            </a:r>
            <a:endParaRPr lang="en-US" dirty="0"/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6FDC97BC-46FA-DD9C-43D7-738B40DE33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2" t="6145"/>
          <a:stretch/>
        </p:blipFill>
        <p:spPr>
          <a:xfrm>
            <a:off x="1100381" y="1553185"/>
            <a:ext cx="3998920" cy="3034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5B544D-C585-05C0-94AD-C4B9D24688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7587661" y="567510"/>
            <a:ext cx="3370086" cy="587707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09398B-7DD3-47A5-40FF-10798E419F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02"/>
          <a:stretch/>
        </p:blipFill>
        <p:spPr bwMode="auto">
          <a:xfrm>
            <a:off x="3434293" y="3410274"/>
            <a:ext cx="3655386" cy="321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6067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4C2E2-A8D9-4A82-4579-C3CF752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56" y="1043437"/>
            <a:ext cx="8673129" cy="3365274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KEY POINTS ABOUT INTEGRAL MISSIONS IN A CHRISTIAN MINORITY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9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4C2E2-A8D9-4A82-4579-C3CF752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810249"/>
            <a:ext cx="8673129" cy="142114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WORLD RELIEF STAFF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B549B-2628-D527-0FDD-9C2D442180D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7440" y="2591737"/>
            <a:ext cx="10110046" cy="2678527"/>
          </a:xfrm>
        </p:spPr>
        <p:txBody>
          <a:bodyPr>
            <a:normAutofit/>
          </a:bodyPr>
          <a:lstStyle/>
          <a:p>
            <a:r>
              <a:rPr lang="en-US" sz="2800" b="1" i="0" dirty="0">
                <a:effectLst/>
                <a:latin typeface="system-ui"/>
              </a:rPr>
              <a:t>Lauren Allgood </a:t>
            </a:r>
            <a:r>
              <a:rPr lang="en-US" sz="2800" b="0" i="0" dirty="0">
                <a:effectLst/>
                <a:latin typeface="system-ui"/>
              </a:rPr>
              <a:t>– Strategic Partnerships Director, Southeast</a:t>
            </a:r>
          </a:p>
          <a:p>
            <a:r>
              <a:rPr lang="en-US" sz="2800" b="1" dirty="0">
                <a:latin typeface="system-ui"/>
              </a:rPr>
              <a:t>Kirby Holmes </a:t>
            </a:r>
            <a:r>
              <a:rPr lang="en-US" sz="2800" dirty="0">
                <a:latin typeface="system-ui"/>
              </a:rPr>
              <a:t>– Strategic Partnerships Director, Texas &amp; Central</a:t>
            </a:r>
          </a:p>
          <a:p>
            <a:r>
              <a:rPr lang="en-US" sz="2800" b="1" dirty="0" err="1">
                <a:latin typeface="system-ui"/>
              </a:rPr>
              <a:t>Adula</a:t>
            </a:r>
            <a:r>
              <a:rPr lang="en-US" sz="2800" b="1" dirty="0">
                <a:latin typeface="system-ui"/>
              </a:rPr>
              <a:t> </a:t>
            </a:r>
            <a:r>
              <a:rPr lang="en-US" sz="2800" b="1" dirty="0" err="1">
                <a:latin typeface="system-ui"/>
              </a:rPr>
              <a:t>Gemta</a:t>
            </a:r>
            <a:r>
              <a:rPr lang="en-US" sz="2800" b="1" dirty="0">
                <a:latin typeface="system-ui"/>
              </a:rPr>
              <a:t> </a:t>
            </a:r>
            <a:r>
              <a:rPr lang="en-US" sz="2800" dirty="0">
                <a:latin typeface="system-ui"/>
              </a:rPr>
              <a:t>– Deputy Humanitarian Disaster Response Director</a:t>
            </a:r>
          </a:p>
          <a:p>
            <a:r>
              <a:rPr lang="en-US" sz="2800" b="1" dirty="0">
                <a:latin typeface="system-ui"/>
              </a:rPr>
              <a:t>Brandon Prichard </a:t>
            </a:r>
            <a:r>
              <a:rPr lang="en-US" sz="2800" dirty="0">
                <a:latin typeface="system-ui"/>
              </a:rPr>
              <a:t>– Country Director, Cambodia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4879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21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4C2E2-A8D9-4A82-4579-C3CF752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99" y="374830"/>
            <a:ext cx="8673129" cy="142114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CHRISTIAN MINORITY CONTEXT</a:t>
            </a:r>
            <a:endParaRPr lang="en-US" dirty="0"/>
          </a:p>
        </p:txBody>
      </p:sp>
      <p:pic>
        <p:nvPicPr>
          <p:cNvPr id="5" name="Content Placeholder 4" descr="A pile of wood chips&#10;&#10;Description automatically generated">
            <a:extLst>
              <a:ext uri="{FF2B5EF4-FFF2-40B4-BE49-F238E27FC236}">
                <a16:creationId xmlns:a16="http://schemas.microsoft.com/office/drawing/2014/main" id="{BB1EF503-2BE7-E7D5-F402-1B447ED9119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514600" y="1545771"/>
            <a:ext cx="5159829" cy="5159829"/>
          </a:xfrm>
        </p:spPr>
      </p:pic>
    </p:spTree>
    <p:extLst>
      <p:ext uri="{BB962C8B-B14F-4D97-AF65-F5344CB8AC3E}">
        <p14:creationId xmlns:p14="http://schemas.microsoft.com/office/powerpoint/2010/main" val="297074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4C2E2-A8D9-4A82-4579-C3CF752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99" y="374830"/>
            <a:ext cx="8673129" cy="142114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ADDITIONAL: POVERTY CONTEXT</a:t>
            </a:r>
            <a:endParaRPr lang="en-US" dirty="0"/>
          </a:p>
        </p:txBody>
      </p:sp>
      <p:pic>
        <p:nvPicPr>
          <p:cNvPr id="7" name="Picture 6" descr="A person's hands holding coins&#10;&#10;Description automatically generated">
            <a:extLst>
              <a:ext uri="{FF2B5EF4-FFF2-40B4-BE49-F238E27FC236}">
                <a16:creationId xmlns:a16="http://schemas.microsoft.com/office/drawing/2014/main" id="{D28B234C-72E8-E2FD-F133-3927B650B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682" y="1883226"/>
            <a:ext cx="4887686" cy="48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6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4C2E2-A8D9-4A82-4579-C3CF752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99" y="374830"/>
            <a:ext cx="8673129" cy="332631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WHAT IS INTEGRAL MISSION?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7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4C2E2-A8D9-4A82-4579-C3CF752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284" y="1420805"/>
            <a:ext cx="8673129" cy="1017595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CASE STUDY: CAMBODIA</a:t>
            </a:r>
            <a:endParaRPr lang="en-US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7961625-8AC0-B41B-4FCC-07D84299FB2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96797" y="2677246"/>
            <a:ext cx="8531616" cy="3103622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system-ui"/>
              </a:rPr>
              <a:t>CONTEXT: </a:t>
            </a:r>
          </a:p>
          <a:p>
            <a:r>
              <a:rPr lang="en-US" sz="3800" dirty="0">
                <a:latin typeface="system-ui"/>
              </a:rPr>
              <a:t>How would you take action to meet physical and spiritual needs into this context?</a:t>
            </a:r>
          </a:p>
        </p:txBody>
      </p:sp>
    </p:spTree>
    <p:extLst>
      <p:ext uri="{BB962C8B-B14F-4D97-AF65-F5344CB8AC3E}">
        <p14:creationId xmlns:p14="http://schemas.microsoft.com/office/powerpoint/2010/main" val="151273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4C2E2-A8D9-4A82-4579-C3CF752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284" y="1420805"/>
            <a:ext cx="8673129" cy="1017595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CASE STUDY: CAMBODIA</a:t>
            </a:r>
            <a:endParaRPr lang="en-US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7961625-8AC0-B41B-4FCC-07D84299FB2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96797" y="2677246"/>
            <a:ext cx="8531616" cy="3821525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system-ui"/>
              </a:rPr>
              <a:t>CONTEXT: </a:t>
            </a:r>
          </a:p>
          <a:p>
            <a:r>
              <a:rPr lang="en-US" sz="3800" b="1" dirty="0">
                <a:latin typeface="system-ui"/>
              </a:rPr>
              <a:t>ACTION: </a:t>
            </a:r>
            <a:r>
              <a:rPr lang="en-US" sz="3800" dirty="0">
                <a:latin typeface="system-ui"/>
              </a:rPr>
              <a:t>World Relief did…</a:t>
            </a:r>
          </a:p>
          <a:p>
            <a:r>
              <a:rPr lang="en-US" sz="3800" b="1" dirty="0">
                <a:latin typeface="system-ui"/>
              </a:rPr>
              <a:t>RESULTS: </a:t>
            </a:r>
            <a:r>
              <a:rPr lang="en-US" sz="3800" dirty="0">
                <a:latin typeface="system-ui"/>
              </a:rPr>
              <a:t>What happened…</a:t>
            </a:r>
          </a:p>
          <a:p>
            <a:endParaRPr lang="en-US" sz="3800" dirty="0"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97776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4C2E2-A8D9-4A82-4579-C3CF752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28" y="616792"/>
            <a:ext cx="8673129" cy="1017595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ACTION: CAMBODIA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332F4F-D0DC-5847-A6B6-174FAF555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29" y="2764488"/>
            <a:ext cx="4974192" cy="373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6A3655-1EB1-F9E8-9D9D-D58D03F57B3A}"/>
              </a:ext>
            </a:extLst>
          </p:cNvPr>
          <p:cNvSpPr txBox="1"/>
          <p:nvPr/>
        </p:nvSpPr>
        <p:spPr>
          <a:xfrm>
            <a:off x="552328" y="1732869"/>
            <a:ext cx="725881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  <a:latin typeface="Calibri" panose="020F0502020204030204" pitchFamily="34" charset="0"/>
              </a:rPr>
              <a:t> 2023 – church partnership option </a:t>
            </a:r>
            <a:r>
              <a:rPr lang="en-US" sz="2200" b="0" i="0" dirty="0"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  <a:latin typeface="Calibri" panose="020F0502020204030204" pitchFamily="34" charset="0"/>
              </a:rPr>
              <a:t> 8 church partners and, initially, 20 church volunteers and 59 project participants! </a:t>
            </a:r>
            <a:r>
              <a:rPr lang="en-US" sz="2200" b="0" i="0" dirty="0"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200" b="0" i="0" dirty="0"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2200" b="0" i="0" u="none" strike="noStrike" dirty="0">
                <a:effectLst/>
                <a:latin typeface="Calibri" panose="020F0502020204030204" pitchFamily="34" charset="0"/>
              </a:rPr>
              <a:t>Including </a:t>
            </a:r>
            <a:r>
              <a:rPr lang="en-US" sz="2200" b="0" i="0" dirty="0">
                <a:effectLst/>
                <a:latin typeface="Calibri" panose="020F0502020204030204" pitchFamily="34" charset="0"/>
              </a:rPr>
              <a:t>​ </a:t>
            </a:r>
            <a:endParaRPr lang="en-US" sz="2200" b="0" i="0" dirty="0"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b="0" i="0" u="none" strike="noStrike" dirty="0">
                <a:effectLst/>
                <a:latin typeface="Calibri" panose="020F0502020204030204" pitchFamily="34" charset="0"/>
              </a:rPr>
              <a:t>Church orientations</a:t>
            </a:r>
            <a:r>
              <a:rPr lang="en-US" sz="2200" b="0" i="0" dirty="0"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  <a:latin typeface="Calibri" panose="020F0502020204030204" pitchFamily="34" charset="0"/>
              </a:rPr>
              <a:t> Church agreements </a:t>
            </a:r>
            <a:r>
              <a:rPr lang="en-US" sz="2200" b="0" i="0" dirty="0"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  <a:latin typeface="Calibri" panose="020F0502020204030204" pitchFamily="34" charset="0"/>
              </a:rPr>
              <a:t> Church volunteer agreements </a:t>
            </a:r>
            <a:r>
              <a:rPr lang="en-US" sz="2200" b="0" i="0" dirty="0"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  <a:latin typeface="Calibri" panose="020F0502020204030204" pitchFamily="34" charset="0"/>
              </a:rPr>
              <a:t> Church volunteer checklists </a:t>
            </a:r>
            <a:r>
              <a:rPr lang="en-US" sz="2200" b="0" i="0" dirty="0"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  <a:latin typeface="Calibri" panose="020F0502020204030204" pitchFamily="34" charset="0"/>
              </a:rPr>
              <a:t> Routine trainings, refreshers</a:t>
            </a:r>
            <a:r>
              <a:rPr lang="en-US" sz="2200" b="0" i="0" dirty="0"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  <a:latin typeface="Calibri" panose="020F0502020204030204" pitchFamily="34" charset="0"/>
              </a:rPr>
              <a:t> Support from church facilitator</a:t>
            </a:r>
            <a:r>
              <a:rPr lang="en-US" sz="2200" b="0" i="0" dirty="0"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  <a:latin typeface="Calibri" panose="020F0502020204030204" pitchFamily="34" charset="0"/>
              </a:rPr>
              <a:t> FY24—unreached area, 78 project participants!</a:t>
            </a:r>
            <a:r>
              <a:rPr lang="en-US" sz="2200" b="0" i="0" dirty="0"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4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4C2E2-A8D9-4A82-4579-C3CF752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283" y="516740"/>
            <a:ext cx="8673129" cy="1017595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RESULTS: CAMBODIA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C726A5-DC95-2AB7-2E82-6CB25711D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45" y="2084620"/>
            <a:ext cx="5213042" cy="391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59F22AC4-575C-75EA-DB44-35F438A82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28" y="1611825"/>
            <a:ext cx="3670969" cy="48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19253"/>
      </p:ext>
    </p:extLst>
  </p:cSld>
  <p:clrMapOvr>
    <a:masterClrMapping/>
  </p:clrMapOvr>
</p:sld>
</file>

<file path=ppt/theme/theme1.xml><?xml version="1.0" encoding="utf-8"?>
<a:theme xmlns:a="http://schemas.openxmlformats.org/drawingml/2006/main" name="WR-2023-Basic">
  <a:themeElements>
    <a:clrScheme name="WR Brand Updated">
      <a:dk1>
        <a:srgbClr val="424242"/>
      </a:dk1>
      <a:lt1>
        <a:srgbClr val="FFFFFF"/>
      </a:lt1>
      <a:dk2>
        <a:srgbClr val="0098DC"/>
      </a:dk2>
      <a:lt2>
        <a:srgbClr val="E7E6E6"/>
      </a:lt2>
      <a:accent1>
        <a:srgbClr val="009CDB"/>
      </a:accent1>
      <a:accent2>
        <a:srgbClr val="00AE99"/>
      </a:accent2>
      <a:accent3>
        <a:srgbClr val="E9C31D"/>
      </a:accent3>
      <a:accent4>
        <a:srgbClr val="823C82"/>
      </a:accent4>
      <a:accent5>
        <a:srgbClr val="000000"/>
      </a:accent5>
      <a:accent6>
        <a:srgbClr val="666666"/>
      </a:accent6>
      <a:hlink>
        <a:srgbClr val="009DDC"/>
      </a:hlink>
      <a:folHlink>
        <a:srgbClr val="823C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9E0A013-9E61-2342-93BC-9D72AD12A6EB}" vid="{F797D723-6D72-B54D-9C53-761D3D607F6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AAF80EB8076E4186E72EB2ACC827F1" ma:contentTypeVersion="34" ma:contentTypeDescription="Create a new document." ma:contentTypeScope="" ma:versionID="b4ff52554f5000b0e21827aa2746dd28">
  <xsd:schema xmlns:xsd="http://www.w3.org/2001/XMLSchema" xmlns:xs="http://www.w3.org/2001/XMLSchema" xmlns:p="http://schemas.microsoft.com/office/2006/metadata/properties" xmlns:ns2="b0216d7a-cdb4-40f2-a764-0fdc0c23dfe4" xmlns:ns3="6653ceaa-13b2-4b40-8ad0-ee1916116031" targetNamespace="http://schemas.microsoft.com/office/2006/metadata/properties" ma:root="true" ma:fieldsID="1a9def2eeed1ee47d023f01459f1b902" ns2:_="" ns3:_="">
    <xsd:import namespace="b0216d7a-cdb4-40f2-a764-0fdc0c23dfe4"/>
    <xsd:import namespace="6653ceaa-13b2-4b40-8ad0-ee19161160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Still_x0020_Needed" minOccurs="0"/>
                <xsd:element ref="ns2:l5977f24102640c18b46e50e7fb6a962" minOccurs="0"/>
                <xsd:element ref="ns2:jf720b1a241149c4b86785a1e594181a" minOccurs="0"/>
                <xsd:element ref="ns2:eb36ba2e9a254f669e7d69055890b5f1" minOccurs="0"/>
                <xsd:element ref="ns2:pbce4eb457134af28b2e80f77ed240f6" minOccurs="0"/>
                <xsd:element ref="ns2:Retention_x0020_Date" minOccurs="0"/>
                <xsd:element ref="ns2:Policy_x0020_Procedure_x0020__x0023_" minOccurs="0"/>
                <xsd:element ref="ns2:bfac7ceafba846a39dcd16fa8dbaaa2c" minOccurs="0"/>
                <xsd:element ref="ns2:Last_x0020_Reviewed" minOccurs="0"/>
                <xsd:element ref="ns2:Classification" minOccurs="0"/>
                <xsd:element ref="ns2:Document_x0020_Detail_x0020__x002d__x0020_HO" minOccurs="0"/>
                <xsd:element ref="ns2:Notes0" minOccurs="0"/>
                <xsd:element ref="ns2:Active_x002d_Archiv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16d7a-cdb4-40f2-a764-0fdc0c23df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0b69488-d316-4a7a-864e-9286f66922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Still_x0020_Needed" ma:index="21" nillable="true" ma:displayName="Still Needed" ma:format="Dropdown" ma:internalName="Still_x0020_Needed">
      <xsd:simpleType>
        <xsd:restriction base="dms:Choice">
          <xsd:enumeration value="Yes - In Process"/>
          <xsd:enumeration value="Yes - In Use/Used"/>
          <xsd:enumeration value="No"/>
        </xsd:restriction>
      </xsd:simpleType>
    </xsd:element>
    <xsd:element name="l5977f24102640c18b46e50e7fb6a962" ma:index="23" nillable="true" ma:taxonomy="true" ma:internalName="l5977f24102640c18b46e50e7fb6a962" ma:taxonomyFieldName="Doc_x002f_Media_x0020_Type" ma:displayName="Doc/Media Type" ma:default="" ma:fieldId="{55977f24-1026-40c1-8b46-e50e7fb6a962}" ma:taxonomyMulti="true" ma:sspId="90b69488-d316-4a7a-864e-9286f6692201" ma:termSetId="ff4044a4-f7e1-41cb-84e5-b550a6a6e64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jf720b1a241149c4b86785a1e594181a" ma:index="25" nillable="true" ma:taxonomy="true" ma:internalName="jf720b1a241149c4b86785a1e594181a" ma:taxonomyFieldName="Responsible_x0020_Group" ma:displayName="Responsible Group" ma:default="" ma:fieldId="{3f720b1a-2411-49c4-b867-85a1e594181a}" ma:sspId="90b69488-d316-4a7a-864e-9286f6692201" ma:termSetId="7c372712-f098-439a-89e0-6423daa108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36ba2e9a254f669e7d69055890b5f1" ma:index="27" nillable="true" ma:taxonomy="true" ma:internalName="eb36ba2e9a254f669e7d69055890b5f1" ma:taxonomyFieldName="Initiative_x002f_Program" ma:displayName="Initiative/Program" ma:default="" ma:fieldId="{eb36ba2e-9a25-4f66-9e7d-69055890b5f1}" ma:sspId="90b69488-d316-4a7a-864e-9286f6692201" ma:termSetId="ab419d10-8d94-471b-8a21-219c2e2c70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bce4eb457134af28b2e80f77ed240f6" ma:index="29" nillable="true" ma:taxonomy="true" ma:internalName="pbce4eb457134af28b2e80f77ed240f6" ma:taxonomyFieldName="WR_x0020_Location" ma:displayName="WR Location" ma:default="" ma:fieldId="{9bce4eb4-5713-4af2-8b2e-80f77ed240f6}" ma:sspId="90b69488-d316-4a7a-864e-9286f6692201" ma:termSetId="80ce9f0b-e333-4871-9a26-6b02ac344e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tention_x0020_Date" ma:index="30" nillable="true" ma:displayName="Retention Date" ma:format="DateOnly" ma:internalName="Retention_x0020_Date">
      <xsd:simpleType>
        <xsd:restriction base="dms:DateTime"/>
      </xsd:simpleType>
    </xsd:element>
    <xsd:element name="Policy_x0020_Procedure_x0020__x0023_" ma:index="31" nillable="true" ma:displayName="Policy Procedure #" ma:internalName="Policy_x0020_Procedure_x0020__x0023_">
      <xsd:simpleType>
        <xsd:restriction base="dms:Number"/>
      </xsd:simpleType>
    </xsd:element>
    <xsd:element name="bfac7ceafba846a39dcd16fa8dbaaa2c" ma:index="33" nillable="true" ma:taxonomy="true" ma:internalName="bfac7ceafba846a39dcd16fa8dbaaa2c" ma:taxonomyFieldName="Policy_x002f_Procedure_x0020_Category" ma:displayName="Policy/Procedure Category" ma:default="" ma:fieldId="{bfac7cea-fba8-46a3-9dcd-16fa8dbaaa2c}" ma:taxonomyMulti="true" ma:sspId="90b69488-d316-4a7a-864e-9286f6692201" ma:termSetId="b51f795e-a2e3-4fa0-8cc3-a0fb60243b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st_x0020_Reviewed" ma:index="34" nillable="true" ma:displayName="Last Reviewed" ma:format="DateOnly" ma:internalName="Last_x0020_Reviewed">
      <xsd:simpleType>
        <xsd:restriction base="dms:DateTime"/>
      </xsd:simpleType>
    </xsd:element>
    <xsd:element name="Classification" ma:index="35" nillable="true" ma:displayName="Classification" ma:internalName="Classific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II"/>
                    <xsd:enumeration value="Confidentiality"/>
                  </xsd:restriction>
                </xsd:simpleType>
              </xsd:element>
            </xsd:sequence>
          </xsd:extension>
        </xsd:complexContent>
      </xsd:complexType>
    </xsd:element>
    <xsd:element name="Document_x0020_Detail_x0020__x002d__x0020_HO" ma:index="36" nillable="true" ma:displayName="Document Detail - HO" ma:format="Dropdown" ma:internalName="Document_x0020_Detail_x0020__x002d__x0020_HO">
      <xsd:simpleType>
        <xsd:union memberTypes="dms:Text">
          <xsd:simpleType>
            <xsd:restriction base="dms:Choice">
              <xsd:enumeration value="Choice 1"/>
            </xsd:restriction>
          </xsd:simpleType>
        </xsd:union>
      </xsd:simpleType>
    </xsd:element>
    <xsd:element name="Notes0" ma:index="37" nillable="true" ma:displayName="Notes" ma:internalName="Notes0">
      <xsd:simpleType>
        <xsd:restriction base="dms:Text">
          <xsd:maxLength value="255"/>
        </xsd:restriction>
      </xsd:simpleType>
    </xsd:element>
    <xsd:element name="Active_x002d_Archive" ma:index="38" nillable="true" ma:displayName="Active-Archive" ma:format="Dropdown" ma:internalName="Active_x002d_Archive">
      <xsd:simpleType>
        <xsd:restriction base="dms:Choice">
          <xsd:enumeration value="Active"/>
          <xsd:enumeration value="Archive"/>
        </xsd:restriction>
      </xsd:simple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3ceaa-13b2-4b40-8ad0-ee19161160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0e99b04-b8a1-48a3-a411-63803f0e936c}" ma:internalName="TaxCatchAll" ma:showField="CatchAllData" ma:web="6653ceaa-13b2-4b40-8ad0-ee1916116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53ceaa-13b2-4b40-8ad0-ee1916116031" xsi:nil="true"/>
    <lcf76f155ced4ddcb4097134ff3c332f xmlns="b0216d7a-cdb4-40f2-a764-0fdc0c23dfe4">
      <Terms xmlns="http://schemas.microsoft.com/office/infopath/2007/PartnerControls"/>
    </lcf76f155ced4ddcb4097134ff3c332f>
    <SharedWithUsers xmlns="6653ceaa-13b2-4b40-8ad0-ee1916116031">
      <UserInfo>
        <DisplayName>Lauren Allgood</DisplayName>
        <AccountId>162</AccountId>
        <AccountType/>
      </UserInfo>
    </SharedWithUsers>
    <pbce4eb457134af28b2e80f77ed240f6 xmlns="b0216d7a-cdb4-40f2-a764-0fdc0c23dfe4">
      <Terms xmlns="http://schemas.microsoft.com/office/infopath/2007/PartnerControls"/>
    </pbce4eb457134af28b2e80f77ed240f6>
    <Notes0 xmlns="b0216d7a-cdb4-40f2-a764-0fdc0c23dfe4" xsi:nil="true"/>
    <Active_x002d_Archive xmlns="b0216d7a-cdb4-40f2-a764-0fdc0c23dfe4" xsi:nil="true"/>
    <bfac7ceafba846a39dcd16fa8dbaaa2c xmlns="b0216d7a-cdb4-40f2-a764-0fdc0c23dfe4">
      <Terms xmlns="http://schemas.microsoft.com/office/infopath/2007/PartnerControls"/>
    </bfac7ceafba846a39dcd16fa8dbaaa2c>
    <Still_x0020_Needed xmlns="b0216d7a-cdb4-40f2-a764-0fdc0c23dfe4" xsi:nil="true"/>
    <eb36ba2e9a254f669e7d69055890b5f1 xmlns="b0216d7a-cdb4-40f2-a764-0fdc0c23dfe4">
      <Terms xmlns="http://schemas.microsoft.com/office/infopath/2007/PartnerControls"/>
    </eb36ba2e9a254f669e7d69055890b5f1>
    <Retention_x0020_Date xmlns="b0216d7a-cdb4-40f2-a764-0fdc0c23dfe4" xsi:nil="true"/>
    <Classification xmlns="b0216d7a-cdb4-40f2-a764-0fdc0c23dfe4" xsi:nil="true"/>
    <Last_x0020_Reviewed xmlns="b0216d7a-cdb4-40f2-a764-0fdc0c23dfe4" xsi:nil="true"/>
    <l5977f24102640c18b46e50e7fb6a962 xmlns="b0216d7a-cdb4-40f2-a764-0fdc0c23dfe4">
      <Terms xmlns="http://schemas.microsoft.com/office/infopath/2007/PartnerControls"/>
    </l5977f24102640c18b46e50e7fb6a962>
    <Policy_x0020_Procedure_x0020__x0023_ xmlns="b0216d7a-cdb4-40f2-a764-0fdc0c23dfe4" xsi:nil="true"/>
    <jf720b1a241149c4b86785a1e594181a xmlns="b0216d7a-cdb4-40f2-a764-0fdc0c23dfe4">
      <Terms xmlns="http://schemas.microsoft.com/office/infopath/2007/PartnerControls"/>
    </jf720b1a241149c4b86785a1e594181a>
    <Document_x0020_Detail_x0020__x002d__x0020_HO xmlns="b0216d7a-cdb4-40f2-a764-0fdc0c23dfe4" xsi:nil="true"/>
  </documentManagement>
</p:properties>
</file>

<file path=customXml/itemProps1.xml><?xml version="1.0" encoding="utf-8"?>
<ds:datastoreItem xmlns:ds="http://schemas.openxmlformats.org/officeDocument/2006/customXml" ds:itemID="{A7EFF6C0-C38F-4E1A-8433-C3A3E3DB04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216d7a-cdb4-40f2-a764-0fdc0c23dfe4"/>
    <ds:schemaRef ds:uri="6653ceaa-13b2-4b40-8ad0-ee1916116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80D509-F76C-4D41-836B-6805700936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77E534-58A4-46AA-98A7-B9CE7116E42E}">
  <ds:schemaRefs>
    <ds:schemaRef ds:uri="http://purl.org/dc/elements/1.1/"/>
    <ds:schemaRef ds:uri="http://schemas.microsoft.com/office/infopath/2007/PartnerControls"/>
    <ds:schemaRef ds:uri="http://www.w3.org/XML/1998/namespace"/>
    <ds:schemaRef ds:uri="2b6dfeb0-40a6-4247-9115-7d37437592bf"/>
    <ds:schemaRef ds:uri="http://schemas.microsoft.com/office/2006/metadata/properties"/>
    <ds:schemaRef ds:uri="http://schemas.microsoft.com/office/2006/documentManagement/types"/>
    <ds:schemaRef ds:uri="9d632b3a-ce0d-4446-895d-fa736d35c8d8"/>
    <ds:schemaRef ds:uri="http://purl.org/dc/terms/"/>
    <ds:schemaRef ds:uri="http://schemas.openxmlformats.org/package/2006/metadata/core-properties"/>
    <ds:schemaRef ds:uri="http://purl.org/dc/dcmitype/"/>
    <ds:schemaRef ds:uri="6653ceaa-13b2-4b40-8ad0-ee1916116031"/>
    <ds:schemaRef ds:uri="b0216d7a-cdb4-40f2-a764-0fdc0c23dfe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WR-2023-Basic</Template>
  <TotalTime>599</TotalTime>
  <Words>346</Words>
  <Application>Microsoft Office PowerPoint</Application>
  <PresentationFormat>Widescreen</PresentationFormat>
  <Paragraphs>52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WR-2023-Basic</vt:lpstr>
      <vt:lpstr>Integral Mission in a Christian Minority Context</vt:lpstr>
      <vt:lpstr>WORLD RELIEF STAFF</vt:lpstr>
      <vt:lpstr>CHRISTIAN MINORITY CONTEXT</vt:lpstr>
      <vt:lpstr>ADDITIONAL: POVERTY CONTEXT</vt:lpstr>
      <vt:lpstr>WHAT IS INTEGRAL MISSION?</vt:lpstr>
      <vt:lpstr>CASE STUDY: CAMBODIA</vt:lpstr>
      <vt:lpstr>CASE STUDY: CAMBODIA</vt:lpstr>
      <vt:lpstr>ACTION: CAMBODIA</vt:lpstr>
      <vt:lpstr>RESULTS: CAMBODIA</vt:lpstr>
      <vt:lpstr>RESULTS: CAMBODIA</vt:lpstr>
      <vt:lpstr>RESULTS: CAMBODIA</vt:lpstr>
      <vt:lpstr>CASE STUDY: SUDAN</vt:lpstr>
      <vt:lpstr>CASE STUDY: SUDAN</vt:lpstr>
      <vt:lpstr>ACTION: SUDAN</vt:lpstr>
      <vt:lpstr>ACTION: SUDAN</vt:lpstr>
      <vt:lpstr>CASE STUDY: SUDAN</vt:lpstr>
      <vt:lpstr>RESULT: SUDAN</vt:lpstr>
      <vt:lpstr>RESULT: SUDAN</vt:lpstr>
      <vt:lpstr>KEY POINTS ABOUT INTEGRAL MISSIONS IN A CHRISTIAN MINORITY CONTEXT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 Oh</dc:creator>
  <cp:lastModifiedBy>Kirby Holmes</cp:lastModifiedBy>
  <cp:revision>15</cp:revision>
  <dcterms:created xsi:type="dcterms:W3CDTF">2023-03-28T15:49:51Z</dcterms:created>
  <dcterms:modified xsi:type="dcterms:W3CDTF">2024-05-23T14:00:50Z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0x010100A4AAF80EB8076E4186E72EB2ACC827F1</vt:lpwstr>
  </property>
  <property fmtid="{D5CDD505-2E9C-101B-9397-08002B2CF9AE}" pid="4" name="_dlc_DocIdItemGuid">
    <vt:lpwstr>503f998b-27d7-4d56-92bf-6c162fcc684b</vt:lpwstr>
  </property>
  <property fmtid="{D5CDD505-2E9C-101B-9397-08002B2CF9AE}" pid="5" name="Initiative_x002f_Program">
    <vt:lpwstr/>
  </property>
  <property fmtid="{D5CDD505-2E9C-101B-9397-08002B2CF9AE}" pid="6" name="WR_x0020_Location">
    <vt:lpwstr/>
  </property>
  <property fmtid="{D5CDD505-2E9C-101B-9397-08002B2CF9AE}" pid="7" name="Doc_x002f_Media_x0020_Type">
    <vt:lpwstr/>
  </property>
  <property fmtid="{D5CDD505-2E9C-101B-9397-08002B2CF9AE}" pid="8" name="Responsible_x0020_Group">
    <vt:lpwstr/>
  </property>
  <property fmtid="{D5CDD505-2E9C-101B-9397-08002B2CF9AE}" pid="9" name="Policy_x002f_Procedure_x0020_Category">
    <vt:lpwstr/>
  </property>
  <property fmtid="{D5CDD505-2E9C-101B-9397-08002B2CF9AE}" pid="10" name="Doc/Media Type">
    <vt:lpwstr/>
  </property>
  <property fmtid="{D5CDD505-2E9C-101B-9397-08002B2CF9AE}" pid="11" name="Responsible Group">
    <vt:lpwstr/>
  </property>
  <property fmtid="{D5CDD505-2E9C-101B-9397-08002B2CF9AE}" pid="12" name="Policy/Procedure Category">
    <vt:lpwstr/>
  </property>
  <property fmtid="{D5CDD505-2E9C-101B-9397-08002B2CF9AE}" pid="13" name="Initiative/Program">
    <vt:lpwstr/>
  </property>
  <property fmtid="{D5CDD505-2E9C-101B-9397-08002B2CF9AE}" pid="14" name="WR Location">
    <vt:lpwstr/>
  </property>
</Properties>
</file>