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sldIdLst>
    <p:sldId id="266" r:id="rId5"/>
    <p:sldId id="708" r:id="rId6"/>
    <p:sldId id="698" r:id="rId7"/>
    <p:sldId id="700" r:id="rId8"/>
    <p:sldId id="701" r:id="rId9"/>
    <p:sldId id="296" r:id="rId10"/>
    <p:sldId id="702" r:id="rId11"/>
    <p:sldId id="703" r:id="rId12"/>
    <p:sldId id="704" r:id="rId13"/>
    <p:sldId id="709" r:id="rId14"/>
    <p:sldId id="696"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1CFD0-000B-A35B-3A11-8787B1D020F2}" v="181" dt="2024-05-15T17:27:4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ptos" panose="020B00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ptos" panose="020B0004020202020204" pitchFamily="34" charset="0"/>
              </a:defRPr>
            </a:lvl1pPr>
          </a:lstStyle>
          <a:p>
            <a:fld id="{E04E703C-6B8B-F747-85B3-3AD8B8AECC7A}" type="datetimeFigureOut">
              <a:rPr lang="en-US" smtClean="0"/>
              <a:pPr/>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ptos" panose="020B00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ptos" panose="020B0004020202020204" pitchFamily="34" charset="0"/>
              </a:defRPr>
            </a:lvl1pPr>
          </a:lstStyle>
          <a:p>
            <a:fld id="{043B82CF-6408-C84C-9AA8-14A8D6C4B137}" type="slidenum">
              <a:rPr lang="en-US" smtClean="0"/>
              <a:pPr/>
              <a:t>‹#›</a:t>
            </a:fld>
            <a:endParaRPr lang="en-US"/>
          </a:p>
        </p:txBody>
      </p:sp>
    </p:spTree>
    <p:extLst>
      <p:ext uri="{BB962C8B-B14F-4D97-AF65-F5344CB8AC3E}">
        <p14:creationId xmlns:p14="http://schemas.microsoft.com/office/powerpoint/2010/main" val="383372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ptos" panose="020B0004020202020204" pitchFamily="34" charset="0"/>
        <a:ea typeface="+mn-ea"/>
        <a:cs typeface="+mn-cs"/>
      </a:defRPr>
    </a:lvl1pPr>
    <a:lvl2pPr marL="457200" algn="l" defTabSz="914400" rtl="0" eaLnBrk="1" latinLnBrk="0" hangingPunct="1">
      <a:defRPr sz="1200" b="1" i="0" kern="1200">
        <a:solidFill>
          <a:schemeClr val="tx1"/>
        </a:solidFill>
        <a:latin typeface="Aptos" panose="020B0004020202020204" pitchFamily="34" charset="0"/>
        <a:ea typeface="+mn-ea"/>
        <a:cs typeface="+mn-cs"/>
      </a:defRPr>
    </a:lvl2pPr>
    <a:lvl3pPr marL="914400" algn="l" defTabSz="914400" rtl="0" eaLnBrk="1" latinLnBrk="0" hangingPunct="1">
      <a:defRPr sz="1200" b="1" i="0" kern="1200">
        <a:solidFill>
          <a:schemeClr val="tx1"/>
        </a:solidFill>
        <a:latin typeface="Aptos" panose="020B0004020202020204" pitchFamily="34" charset="0"/>
        <a:ea typeface="+mn-ea"/>
        <a:cs typeface="+mn-cs"/>
      </a:defRPr>
    </a:lvl3pPr>
    <a:lvl4pPr marL="1371600" algn="l" defTabSz="914400" rtl="0" eaLnBrk="1" latinLnBrk="0" hangingPunct="1">
      <a:defRPr sz="1200" b="1" i="0" kern="1200">
        <a:solidFill>
          <a:schemeClr val="tx1"/>
        </a:solidFill>
        <a:latin typeface="Aptos" panose="020B0004020202020204" pitchFamily="34" charset="0"/>
        <a:ea typeface="+mn-ea"/>
        <a:cs typeface="+mn-cs"/>
      </a:defRPr>
    </a:lvl4pPr>
    <a:lvl5pPr marL="1828800" algn="l" defTabSz="914400" rtl="0" eaLnBrk="1" latinLnBrk="0" hangingPunct="1">
      <a:defRPr sz="1200" b="1"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7" name="Picture 6" descr="A blue and white object&#10;&#10;Description automatically generated with medium confidence">
            <a:extLst>
              <a:ext uri="{FF2B5EF4-FFF2-40B4-BE49-F238E27FC236}">
                <a16:creationId xmlns:a16="http://schemas.microsoft.com/office/drawing/2014/main" id="{B434A0CE-39FD-FC3E-9A05-8299BF011C02}"/>
              </a:ext>
            </a:extLst>
          </p:cNvPr>
          <p:cNvPicPr>
            <a:picLocks noChangeAspect="1"/>
          </p:cNvPicPr>
          <p:nvPr userDrawn="1"/>
        </p:nvPicPr>
        <p:blipFill>
          <a:blip r:embed="rId2">
            <a:alphaModFix amt="64000"/>
            <a:extLst>
              <a:ext uri="{BEBA8EAE-BF5A-486C-A8C5-ECC9F3942E4B}">
                <a14:imgProps xmlns:a14="http://schemas.microsoft.com/office/drawing/2010/main">
                  <a14:imgLayer r:embed="rId3">
                    <a14:imgEffect>
                      <a14:brightnessContrast bright="-43000" contrast="36000"/>
                    </a14:imgEffect>
                  </a14:imgLayer>
                </a14:imgProps>
              </a:ex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a:extLst>
              <a:ext uri="{FF2B5EF4-FFF2-40B4-BE49-F238E27FC236}">
                <a16:creationId xmlns:a16="http://schemas.microsoft.com/office/drawing/2014/main" id="{AD136010-7D6A-ED1A-E9B0-D37143447447}"/>
              </a:ext>
            </a:extLst>
          </p:cNvPr>
          <p:cNvSpPr>
            <a:spLocks noGrp="1"/>
          </p:cNvSpPr>
          <p:nvPr>
            <p:ph type="ctrTitle" hasCustomPrompt="1"/>
          </p:nvPr>
        </p:nvSpPr>
        <p:spPr>
          <a:xfrm>
            <a:off x="1212112" y="1136942"/>
            <a:ext cx="10733613" cy="4997158"/>
          </a:xfrm>
        </p:spPr>
        <p:txBody>
          <a:bodyPr anchor="b">
            <a:normAutofit/>
          </a:bodyPr>
          <a:lstStyle>
            <a:lvl1pPr algn="l">
              <a:defRPr sz="9600">
                <a:solidFill>
                  <a:schemeClr val="bg2">
                    <a:lumMod val="20000"/>
                    <a:lumOff val="80000"/>
                  </a:schemeClr>
                </a:solidFill>
              </a:defRPr>
            </a:lvl1pPr>
          </a:lstStyle>
          <a:p>
            <a:r>
              <a:rPr lang="en-US"/>
              <a:t>CLICK TO EDIT MASTER TITLE STYLE</a:t>
            </a:r>
          </a:p>
        </p:txBody>
      </p:sp>
      <p:sp>
        <p:nvSpPr>
          <p:cNvPr id="9" name="Date Placeholder 8">
            <a:extLst>
              <a:ext uri="{FF2B5EF4-FFF2-40B4-BE49-F238E27FC236}">
                <a16:creationId xmlns:a16="http://schemas.microsoft.com/office/drawing/2014/main" id="{AF7412BC-9ABD-6340-542C-9CF19C3AFFDC}"/>
              </a:ext>
            </a:extLst>
          </p:cNvPr>
          <p:cNvSpPr>
            <a:spLocks noGrp="1"/>
          </p:cNvSpPr>
          <p:nvPr>
            <p:ph type="dt" sz="half" idx="10"/>
          </p:nvPr>
        </p:nvSpPr>
        <p:spPr/>
        <p:txBody>
          <a:bodyPr/>
          <a:lstStyle/>
          <a:p>
            <a:fld id="{1D8BD707-D9CF-40AE-B4C6-C98DA3205C09}" type="datetimeFigureOut">
              <a:rPr lang="en-US" smtClean="0"/>
              <a:pPr/>
              <a:t>5/23/2024</a:t>
            </a:fld>
            <a:endParaRPr lang="en-US"/>
          </a:p>
        </p:txBody>
      </p:sp>
      <p:sp>
        <p:nvSpPr>
          <p:cNvPr id="10" name="Footer Placeholder 9">
            <a:extLst>
              <a:ext uri="{FF2B5EF4-FFF2-40B4-BE49-F238E27FC236}">
                <a16:creationId xmlns:a16="http://schemas.microsoft.com/office/drawing/2014/main" id="{3EDCCE93-4EC7-33F0-69EF-49DC79A81C30}"/>
              </a:ext>
            </a:extLst>
          </p:cNvPr>
          <p:cNvSpPr>
            <a:spLocks noGrp="1"/>
          </p:cNvSpPr>
          <p:nvPr>
            <p:ph type="ftr" sz="quarter" idx="11"/>
          </p:nvPr>
        </p:nvSpPr>
        <p:spPr>
          <a:xfrm>
            <a:off x="1212111" y="9534524"/>
            <a:ext cx="10095222" cy="547688"/>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9493D88A-CD9A-8550-2314-5BA9F81C288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5" name="Text Placeholder 4">
            <a:extLst>
              <a:ext uri="{FF2B5EF4-FFF2-40B4-BE49-F238E27FC236}">
                <a16:creationId xmlns:a16="http://schemas.microsoft.com/office/drawing/2014/main" id="{D7B5E0B6-ACD0-0CFD-E68D-1E15CD376085}"/>
              </a:ext>
            </a:extLst>
          </p:cNvPr>
          <p:cNvSpPr>
            <a:spLocks noGrp="1"/>
          </p:cNvSpPr>
          <p:nvPr>
            <p:ph type="body" sz="quarter" idx="13"/>
          </p:nvPr>
        </p:nvSpPr>
        <p:spPr>
          <a:xfrm>
            <a:off x="1212849" y="6667500"/>
            <a:ext cx="10732828" cy="1676400"/>
          </a:xfrm>
        </p:spPr>
        <p:txBody>
          <a:bodyPr/>
          <a:lstStyle>
            <a:lvl1pPr marL="0" indent="0">
              <a:buNone/>
              <a:defRPr>
                <a:solidFill>
                  <a:schemeClr val="tx1"/>
                </a:solidFill>
              </a:defRPr>
            </a:lvl1pPr>
            <a:lvl2pPr marL="685800" indent="0">
              <a:buNone/>
              <a:defRPr>
                <a:solidFill>
                  <a:schemeClr val="tx1"/>
                </a:solidFill>
              </a:defRPr>
            </a:lvl2pPr>
            <a:lvl3pPr marL="1371600" indent="0">
              <a:buNone/>
              <a:defRPr>
                <a:solidFill>
                  <a:schemeClr val="tx1"/>
                </a:solidFill>
              </a:defRPr>
            </a:lvl3pPr>
            <a:lvl4pPr marL="2057400" indent="0">
              <a:buNone/>
              <a:defRPr>
                <a:solidFill>
                  <a:schemeClr val="tx1"/>
                </a:solidFill>
              </a:defRPr>
            </a:lvl4pPr>
            <a:lvl5pPr marL="27432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832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6193-17FC-6CCF-BA66-3324511CD0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6FC20A64-96C5-06B1-F24E-06E921A4DF7B}"/>
              </a:ext>
            </a:extLst>
          </p:cNvPr>
          <p:cNvSpPr>
            <a:spLocks noGrp="1"/>
          </p:cNvSpPr>
          <p:nvPr>
            <p:ph idx="1"/>
          </p:nvPr>
        </p:nvSpPr>
        <p:spPr>
          <a:xfrm>
            <a:off x="7774783" y="1481138"/>
            <a:ext cx="82538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0D4D6-A7CB-AC46-15ED-C1F183B16483}"/>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50B9FEF-F1AD-8713-4B9C-58C2E34A6F73}"/>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12ABAB60-CBBB-ED69-4CE0-03C739C3CFE5}"/>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7F9867F-412A-DC37-F1D1-26D30DAF6F8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9747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34CF-392C-4064-C2A9-2ABE767DC51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D5740E77-766A-30A9-2112-3CA4284CD5E0}"/>
              </a:ext>
            </a:extLst>
          </p:cNvPr>
          <p:cNvSpPr>
            <a:spLocks noGrp="1"/>
          </p:cNvSpPr>
          <p:nvPr>
            <p:ph type="pic" idx="1"/>
          </p:nvPr>
        </p:nvSpPr>
        <p:spPr>
          <a:xfrm>
            <a:off x="7774783" y="1481138"/>
            <a:ext cx="82538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9D711C11-3DD2-DEB7-BEF3-32C94C5647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A89EC073-C8A7-281B-3FFD-46B49177B030}"/>
              </a:ext>
            </a:extLst>
          </p:cNvPr>
          <p:cNvSpPr>
            <a:spLocks noGrp="1"/>
          </p:cNvSpPr>
          <p:nvPr>
            <p:ph type="dt" sz="half" idx="10"/>
          </p:nvPr>
        </p:nvSpPr>
        <p:spPr>
          <a:xfrm>
            <a:off x="11913782"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2B4DC304-D534-6872-C8F7-C7FEB760D05D}"/>
              </a:ext>
            </a:extLst>
          </p:cNvPr>
          <p:cNvSpPr>
            <a:spLocks noGrp="1"/>
          </p:cNvSpPr>
          <p:nvPr>
            <p:ph type="ftr" sz="quarter" idx="11"/>
          </p:nvPr>
        </p:nvSpPr>
        <p:spPr>
          <a:xfrm>
            <a:off x="1259681" y="9534524"/>
            <a:ext cx="9521732"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C34201-5ACA-AFB7-8D33-5BBE8F10993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845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20DF-8422-3F49-0B97-B994C62889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A4BEE-3870-7853-FD37-ECB7EA5EC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97AB9-B948-86BC-05B9-ED966FB1F6E7}"/>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E0E497F7-181A-1E6D-7ABA-B4BCB6B5FA70}"/>
              </a:ext>
            </a:extLst>
          </p:cNvPr>
          <p:cNvSpPr>
            <a:spLocks noGrp="1"/>
          </p:cNvSpPr>
          <p:nvPr>
            <p:ph type="ftr" sz="quarter" idx="11"/>
          </p:nvPr>
        </p:nvSpPr>
        <p:spPr>
          <a:xfrm>
            <a:off x="1196162" y="9534524"/>
            <a:ext cx="9649046"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9ED862-7003-884C-8766-2BF9AEDC5B9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1671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23ECE8-D3DA-1804-0B26-24809E705D07}"/>
              </a:ext>
            </a:extLst>
          </p:cNvPr>
          <p:cNvSpPr>
            <a:spLocks noGrp="1"/>
          </p:cNvSpPr>
          <p:nvPr>
            <p:ph type="title" orient="vert"/>
          </p:nvPr>
        </p:nvSpPr>
        <p:spPr>
          <a:xfrm>
            <a:off x="12230101" y="547688"/>
            <a:ext cx="3875567"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810A7-A3D6-17CE-A228-F36B682CB21D}"/>
              </a:ext>
            </a:extLst>
          </p:cNvPr>
          <p:cNvSpPr>
            <a:spLocks noGrp="1"/>
          </p:cNvSpPr>
          <p:nvPr>
            <p:ph type="body" orient="vert" idx="1"/>
          </p:nvPr>
        </p:nvSpPr>
        <p:spPr>
          <a:xfrm>
            <a:off x="1257301" y="547688"/>
            <a:ext cx="10733567"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5D6A-CBF5-9DF2-502C-C8AF829FD9D4}"/>
              </a:ext>
            </a:extLst>
          </p:cNvPr>
          <p:cNvSpPr>
            <a:spLocks noGrp="1"/>
          </p:cNvSpPr>
          <p:nvPr>
            <p:ph type="dt" sz="half" idx="10"/>
          </p:nvPr>
        </p:nvSpPr>
        <p:spPr>
          <a:xfrm>
            <a:off x="11990867" y="9534524"/>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7B00ED7A-AEE5-D86B-321E-CFC34089D191}"/>
              </a:ext>
            </a:extLst>
          </p:cNvPr>
          <p:cNvSpPr>
            <a:spLocks noGrp="1"/>
          </p:cNvSpPr>
          <p:nvPr>
            <p:ph type="ftr" sz="quarter" idx="11"/>
          </p:nvPr>
        </p:nvSpPr>
        <p:spPr>
          <a:xfrm>
            <a:off x="1257299" y="9534523"/>
            <a:ext cx="9678284"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4B1F47-C8FE-ACA6-17DD-62F687DCAC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876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Logo">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7CFE1-92C3-09D3-7AFA-F31C50047A7F}"/>
              </a:ext>
            </a:extLst>
          </p:cNvPr>
          <p:cNvPicPr>
            <a:picLocks noChangeAspect="1"/>
          </p:cNvPicPr>
          <p:nvPr/>
        </p:nvPicPr>
        <p:blipFill>
          <a:blip r:embed="rId2"/>
          <a:stretch>
            <a:fillRect/>
          </a:stretch>
        </p:blipFill>
        <p:spPr>
          <a:xfrm>
            <a:off x="6780888" y="4533664"/>
            <a:ext cx="4726224" cy="1219673"/>
          </a:xfrm>
          <a:prstGeom prst="rect">
            <a:avLst/>
          </a:prstGeom>
        </p:spPr>
      </p:pic>
    </p:spTree>
    <p:extLst>
      <p:ext uri="{BB962C8B-B14F-4D97-AF65-F5344CB8AC3E}">
        <p14:creationId xmlns:p14="http://schemas.microsoft.com/office/powerpoint/2010/main" val="173823129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96FA-A875-89A7-1CBE-3B24510C48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84D5F4-46CD-9574-E73E-47B2DD8B0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8B7B7-DBBB-B1BB-95C5-EEA8DC4685F6}"/>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3F4A3B71-5675-DCA3-3C98-8A41802EDEFE}"/>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10E1A0-8F27-E28C-D29E-226655DED8B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189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25744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229229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32E6C-C05E-1C39-4C73-89378D85AF2B}"/>
              </a:ext>
            </a:extLst>
          </p:cNvPr>
          <p:cNvSpPr>
            <a:spLocks noGrp="1"/>
          </p:cNvSpPr>
          <p:nvPr>
            <p:ph type="title" hasCustomPrompt="1"/>
          </p:nvPr>
        </p:nvSpPr>
        <p:spPr>
          <a:xfrm>
            <a:off x="1212113" y="1063072"/>
            <a:ext cx="9836888" cy="5422211"/>
          </a:xfrm>
        </p:spPr>
        <p:txBody>
          <a:bodyPr anchor="b">
            <a:normAutofit/>
          </a:bodyPr>
          <a:lstStyle>
            <a:lvl1pPr>
              <a:defRPr sz="9600" b="1">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3E46080-F1D2-9891-5F71-A3A8293E7545}"/>
              </a:ext>
            </a:extLst>
          </p:cNvPr>
          <p:cNvSpPr>
            <a:spLocks noGrp="1"/>
          </p:cNvSpPr>
          <p:nvPr>
            <p:ph type="body" idx="1"/>
          </p:nvPr>
        </p:nvSpPr>
        <p:spPr>
          <a:xfrm>
            <a:off x="1212113" y="7124700"/>
            <a:ext cx="9836888" cy="1443246"/>
          </a:xfrm>
        </p:spPr>
        <p:txBody>
          <a:bodyPr>
            <a:normAutofit/>
          </a:bodyPr>
          <a:lstStyle>
            <a:lvl1pPr marL="0" indent="0">
              <a:buNone/>
              <a:defRPr sz="4800">
                <a:solidFill>
                  <a:schemeClr val="accent6"/>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3DCD98-D1B2-9E21-1E03-5DFA3104FCE8}"/>
              </a:ext>
            </a:extLst>
          </p:cNvPr>
          <p:cNvSpPr>
            <a:spLocks noGrp="1"/>
          </p:cNvSpPr>
          <p:nvPr>
            <p:ph type="dt" sz="half" idx="10"/>
          </p:nvPr>
        </p:nvSpPr>
        <p:spPr>
          <a:xfrm>
            <a:off x="11929730" y="9534526"/>
            <a:ext cx="4114800" cy="547688"/>
          </a:xfrm>
          <a:prstGeom prst="rect">
            <a:avLst/>
          </a:prstGeom>
        </p:spPr>
        <p:txBody>
          <a:bodyPr/>
          <a:lstStyle/>
          <a:p>
            <a:fld id="{1D8BD707-D9CF-40AE-B4C6-C98DA3205C09}" type="datetimeFigureOut">
              <a:rPr lang="en-US" smtClean="0"/>
              <a:pPr/>
              <a:t>5/23/2024</a:t>
            </a:fld>
            <a:endParaRPr lang="en-US"/>
          </a:p>
        </p:txBody>
      </p:sp>
      <p:sp>
        <p:nvSpPr>
          <p:cNvPr id="5" name="Footer Placeholder 4">
            <a:extLst>
              <a:ext uri="{FF2B5EF4-FFF2-40B4-BE49-F238E27FC236}">
                <a16:creationId xmlns:a16="http://schemas.microsoft.com/office/drawing/2014/main" id="{D127A410-5404-843B-FB14-B9F0979BD67A}"/>
              </a:ext>
            </a:extLst>
          </p:cNvPr>
          <p:cNvSpPr>
            <a:spLocks noGrp="1"/>
          </p:cNvSpPr>
          <p:nvPr>
            <p:ph type="ftr" sz="quarter" idx="11"/>
          </p:nvPr>
        </p:nvSpPr>
        <p:spPr>
          <a:xfrm>
            <a:off x="1212111" y="9534526"/>
            <a:ext cx="9999921"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FBD22-B546-9D9E-6DB2-FF7D9F19762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6637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54B4-F6DB-344E-97B5-8FFA9A51DB7D}"/>
              </a:ext>
            </a:extLst>
          </p:cNvPr>
          <p:cNvSpPr>
            <a:spLocks noGrp="1"/>
          </p:cNvSpPr>
          <p:nvPr>
            <p:ph type="title"/>
          </p:nvPr>
        </p:nvSpPr>
        <p:spPr>
          <a:xfrm>
            <a:off x="1196163" y="547688"/>
            <a:ext cx="14864316" cy="213171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E61E03C-5C92-C8F9-D389-1C83674909E2}"/>
              </a:ext>
            </a:extLst>
          </p:cNvPr>
          <p:cNvSpPr>
            <a:spLocks noGrp="1"/>
          </p:cNvSpPr>
          <p:nvPr>
            <p:ph sz="half" idx="1"/>
          </p:nvPr>
        </p:nvSpPr>
        <p:spPr>
          <a:xfrm>
            <a:off x="1196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729B26-365E-3D57-A37E-DDF0FB0FF749}"/>
              </a:ext>
            </a:extLst>
          </p:cNvPr>
          <p:cNvSpPr>
            <a:spLocks noGrp="1"/>
          </p:cNvSpPr>
          <p:nvPr>
            <p:ph sz="half" idx="2"/>
          </p:nvPr>
        </p:nvSpPr>
        <p:spPr>
          <a:xfrm>
            <a:off x="9197163" y="2738438"/>
            <a:ext cx="6863316"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922D60-BC73-C280-DA6D-B3B091563790}"/>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6" name="Footer Placeholder 5">
            <a:extLst>
              <a:ext uri="{FF2B5EF4-FFF2-40B4-BE49-F238E27FC236}">
                <a16:creationId xmlns:a16="http://schemas.microsoft.com/office/drawing/2014/main" id="{94C10371-9951-F0A4-8DB0-CC2AF0020F94}"/>
              </a:ext>
            </a:extLst>
          </p:cNvPr>
          <p:cNvSpPr>
            <a:spLocks noGrp="1"/>
          </p:cNvSpPr>
          <p:nvPr>
            <p:ph type="ftr" sz="quarter" idx="11"/>
          </p:nvPr>
        </p:nvSpPr>
        <p:spPr>
          <a:xfrm>
            <a:off x="1196164" y="9534526"/>
            <a:ext cx="10015868"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B342E3-B604-C937-E3CA-0077F1B57B5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0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1B16E-B47E-F000-4728-88A9B915CB20}"/>
              </a:ext>
            </a:extLst>
          </p:cNvPr>
          <p:cNvSpPr>
            <a:spLocks noGrp="1"/>
          </p:cNvSpPr>
          <p:nvPr>
            <p:ph type="title"/>
          </p:nvPr>
        </p:nvSpPr>
        <p:spPr>
          <a:xfrm>
            <a:off x="1259681" y="547688"/>
            <a:ext cx="147689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5D993A-13C0-31C2-BFEC-697D3C6D7544}"/>
              </a:ext>
            </a:extLst>
          </p:cNvPr>
          <p:cNvSpPr>
            <a:spLocks noGrp="1"/>
          </p:cNvSpPr>
          <p:nvPr>
            <p:ph type="body" idx="1"/>
          </p:nvPr>
        </p:nvSpPr>
        <p:spPr>
          <a:xfrm>
            <a:off x="1259684" y="2521745"/>
            <a:ext cx="6737103"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82492-D187-B992-AD64-26FEE14135FA}"/>
              </a:ext>
            </a:extLst>
          </p:cNvPr>
          <p:cNvSpPr>
            <a:spLocks noGrp="1"/>
          </p:cNvSpPr>
          <p:nvPr>
            <p:ph sz="half" idx="2"/>
          </p:nvPr>
        </p:nvSpPr>
        <p:spPr>
          <a:xfrm>
            <a:off x="1259684" y="3757613"/>
            <a:ext cx="673710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908D6A-FDAC-225F-4E35-FCBC383F22F7}"/>
              </a:ext>
            </a:extLst>
          </p:cNvPr>
          <p:cNvSpPr>
            <a:spLocks noGrp="1"/>
          </p:cNvSpPr>
          <p:nvPr>
            <p:ph type="body" sz="quarter" idx="3"/>
          </p:nvPr>
        </p:nvSpPr>
        <p:spPr>
          <a:xfrm>
            <a:off x="9258301" y="2521745"/>
            <a:ext cx="67702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2F8ACDC-8899-71F2-97A6-8536AEABA86A}"/>
              </a:ext>
            </a:extLst>
          </p:cNvPr>
          <p:cNvSpPr>
            <a:spLocks noGrp="1"/>
          </p:cNvSpPr>
          <p:nvPr>
            <p:ph sz="quarter" idx="4"/>
          </p:nvPr>
        </p:nvSpPr>
        <p:spPr>
          <a:xfrm>
            <a:off x="9258301" y="3757613"/>
            <a:ext cx="67702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A70EFC-49FE-6AA1-F33E-0DC34DA34158}"/>
              </a:ext>
            </a:extLst>
          </p:cNvPr>
          <p:cNvSpPr>
            <a:spLocks noGrp="1"/>
          </p:cNvSpPr>
          <p:nvPr>
            <p:ph type="dt" sz="half" idx="10"/>
          </p:nvPr>
        </p:nvSpPr>
        <p:spPr>
          <a:xfrm>
            <a:off x="11913779" y="9534526"/>
            <a:ext cx="4114800" cy="547688"/>
          </a:xfrm>
          <a:prstGeom prst="rect">
            <a:avLst/>
          </a:prstGeom>
        </p:spPr>
        <p:txBody>
          <a:bodyPr/>
          <a:lstStyle/>
          <a:p>
            <a:fld id="{1D8BD707-D9CF-40AE-B4C6-C98DA3205C09}" type="datetimeFigureOut">
              <a:rPr lang="en-US" smtClean="0"/>
              <a:pPr/>
              <a:t>5/23/2024</a:t>
            </a:fld>
            <a:endParaRPr lang="en-US"/>
          </a:p>
        </p:txBody>
      </p:sp>
      <p:sp>
        <p:nvSpPr>
          <p:cNvPr id="8" name="Footer Placeholder 7">
            <a:extLst>
              <a:ext uri="{FF2B5EF4-FFF2-40B4-BE49-F238E27FC236}">
                <a16:creationId xmlns:a16="http://schemas.microsoft.com/office/drawing/2014/main" id="{5CC0A52D-B05D-CE1D-4528-F1790A7A7928}"/>
              </a:ext>
            </a:extLst>
          </p:cNvPr>
          <p:cNvSpPr>
            <a:spLocks noGrp="1"/>
          </p:cNvSpPr>
          <p:nvPr>
            <p:ph type="ftr" sz="quarter" idx="11"/>
          </p:nvPr>
        </p:nvSpPr>
        <p:spPr>
          <a:xfrm>
            <a:off x="1259681" y="9534526"/>
            <a:ext cx="1012779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7BECBE5-7228-1B33-67A7-E56988C52C9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767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F02EB-BD92-C249-4022-91E64E4584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20A69F-9262-4117-98ED-948E3F16D348}"/>
              </a:ext>
            </a:extLst>
          </p:cNvPr>
          <p:cNvSpPr>
            <a:spLocks noGrp="1"/>
          </p:cNvSpPr>
          <p:nvPr>
            <p:ph type="dt" sz="half" idx="10"/>
          </p:nvPr>
        </p:nvSpPr>
        <p:spPr>
          <a:xfrm>
            <a:off x="11945679" y="9534526"/>
            <a:ext cx="4114800" cy="547688"/>
          </a:xfrm>
          <a:prstGeom prst="rect">
            <a:avLst/>
          </a:prstGeom>
        </p:spPr>
        <p:txBody>
          <a:bodyPr/>
          <a:lstStyle/>
          <a:p>
            <a:fld id="{1D8BD707-D9CF-40AE-B4C6-C98DA3205C09}" type="datetimeFigureOut">
              <a:rPr lang="en-US" smtClean="0"/>
              <a:pPr/>
              <a:t>5/23/2024</a:t>
            </a:fld>
            <a:endParaRPr lang="en-US"/>
          </a:p>
        </p:txBody>
      </p:sp>
      <p:sp>
        <p:nvSpPr>
          <p:cNvPr id="4" name="Footer Placeholder 3">
            <a:extLst>
              <a:ext uri="{FF2B5EF4-FFF2-40B4-BE49-F238E27FC236}">
                <a16:creationId xmlns:a16="http://schemas.microsoft.com/office/drawing/2014/main" id="{FE9635AB-7FC8-B381-9240-E4BBD4C78211}"/>
              </a:ext>
            </a:extLst>
          </p:cNvPr>
          <p:cNvSpPr>
            <a:spLocks noGrp="1"/>
          </p:cNvSpPr>
          <p:nvPr>
            <p:ph type="ftr" sz="quarter" idx="11"/>
          </p:nvPr>
        </p:nvSpPr>
        <p:spPr>
          <a:xfrm>
            <a:off x="1196162" y="9534526"/>
            <a:ext cx="9792587"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CCA8C4D-5CC1-13F0-415F-64FEE2AD4D7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3116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4B62F-0A98-62E0-B3F0-B9CDF81BF6AE}"/>
              </a:ext>
            </a:extLst>
          </p:cNvPr>
          <p:cNvSpPr>
            <a:spLocks noGrp="1"/>
          </p:cNvSpPr>
          <p:nvPr>
            <p:ph type="dt" sz="half" idx="10"/>
          </p:nvPr>
        </p:nvSpPr>
        <p:spPr>
          <a:xfrm>
            <a:off x="11863277" y="9534526"/>
            <a:ext cx="4114800" cy="547688"/>
          </a:xfrm>
          <a:prstGeom prst="rect">
            <a:avLst/>
          </a:prstGeom>
        </p:spPr>
        <p:txBody>
          <a:bodyPr/>
          <a:lstStyle/>
          <a:p>
            <a:fld id="{1D8BD707-D9CF-40AE-B4C6-C98DA3205C09}" type="datetimeFigureOut">
              <a:rPr lang="en-US" smtClean="0"/>
              <a:pPr/>
              <a:t>5/23/2024</a:t>
            </a:fld>
            <a:endParaRPr lang="en-US"/>
          </a:p>
        </p:txBody>
      </p:sp>
      <p:sp>
        <p:nvSpPr>
          <p:cNvPr id="3" name="Footer Placeholder 2">
            <a:extLst>
              <a:ext uri="{FF2B5EF4-FFF2-40B4-BE49-F238E27FC236}">
                <a16:creationId xmlns:a16="http://schemas.microsoft.com/office/drawing/2014/main" id="{6F63FD14-F991-017A-853B-04E9F86A5B51}"/>
              </a:ext>
            </a:extLst>
          </p:cNvPr>
          <p:cNvSpPr>
            <a:spLocks noGrp="1"/>
          </p:cNvSpPr>
          <p:nvPr>
            <p:ph type="ftr" sz="quarter" idx="11"/>
          </p:nvPr>
        </p:nvSpPr>
        <p:spPr>
          <a:xfrm>
            <a:off x="1225403" y="9534526"/>
            <a:ext cx="9455001"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EBD87D8-3941-0E55-3D8F-7B2C5FEFF3C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2087854"/>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3970FA-F867-05F6-7677-08713A8141DA}"/>
              </a:ext>
            </a:extLst>
          </p:cNvPr>
          <p:cNvSpPr>
            <a:spLocks noGrp="1"/>
          </p:cNvSpPr>
          <p:nvPr>
            <p:ph type="title"/>
          </p:nvPr>
        </p:nvSpPr>
        <p:spPr>
          <a:xfrm>
            <a:off x="1196163" y="547688"/>
            <a:ext cx="14864316" cy="213171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F8A12247-774B-10C7-E609-DDBEFED1F97C}"/>
              </a:ext>
            </a:extLst>
          </p:cNvPr>
          <p:cNvSpPr>
            <a:spLocks noGrp="1"/>
          </p:cNvSpPr>
          <p:nvPr>
            <p:ph type="body" idx="1"/>
          </p:nvPr>
        </p:nvSpPr>
        <p:spPr>
          <a:xfrm>
            <a:off x="1196163" y="3110024"/>
            <a:ext cx="14864316" cy="615542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0A276-4B7A-09D6-F041-9646D9F50D95}"/>
              </a:ext>
            </a:extLst>
          </p:cNvPr>
          <p:cNvSpPr>
            <a:spLocks noGrp="1"/>
          </p:cNvSpPr>
          <p:nvPr>
            <p:ph type="dt" sz="half" idx="2"/>
          </p:nvPr>
        </p:nvSpPr>
        <p:spPr>
          <a:xfrm>
            <a:off x="11945677" y="9534526"/>
            <a:ext cx="4114800" cy="547688"/>
          </a:xfrm>
          <a:prstGeom prst="rect">
            <a:avLst/>
          </a:prstGeom>
        </p:spPr>
        <p:txBody>
          <a:bodyPr vert="horz" lIns="91440" tIns="45720" rIns="91440" bIns="45720" rtlCol="0" anchor="ctr"/>
          <a:lstStyle>
            <a:lvl1pPr algn="r">
              <a:defRPr sz="1500" b="0" i="0">
                <a:solidFill>
                  <a:schemeClr val="tx1">
                    <a:tint val="75000"/>
                  </a:schemeClr>
                </a:solidFill>
                <a:latin typeface="Aptos" panose="020B0004020202020204" pitchFamily="34" charset="0"/>
              </a:defRPr>
            </a:lvl1pPr>
          </a:lstStyle>
          <a:p>
            <a:fld id="{1D8BD707-D9CF-40AE-B4C6-C98DA3205C09}" type="datetimeFigureOut">
              <a:rPr lang="en-US" smtClean="0"/>
              <a:pPr/>
              <a:t>5/23/2024</a:t>
            </a:fld>
            <a:endParaRPr lang="en-US"/>
          </a:p>
        </p:txBody>
      </p:sp>
      <p:sp>
        <p:nvSpPr>
          <p:cNvPr id="7" name="Footer Placeholder 6">
            <a:extLst>
              <a:ext uri="{FF2B5EF4-FFF2-40B4-BE49-F238E27FC236}">
                <a16:creationId xmlns:a16="http://schemas.microsoft.com/office/drawing/2014/main" id="{E579FF6D-D4B4-D1EA-6981-DB2290CB646F}"/>
              </a:ext>
            </a:extLst>
          </p:cNvPr>
          <p:cNvSpPr>
            <a:spLocks noGrp="1"/>
          </p:cNvSpPr>
          <p:nvPr>
            <p:ph type="ftr" sz="quarter" idx="3"/>
          </p:nvPr>
        </p:nvSpPr>
        <p:spPr>
          <a:xfrm>
            <a:off x="1196163" y="9534526"/>
            <a:ext cx="10175241" cy="547688"/>
          </a:xfrm>
          <a:prstGeom prst="rect">
            <a:avLst/>
          </a:prstGeom>
        </p:spPr>
        <p:txBody>
          <a:bodyPr vert="horz" lIns="91440" tIns="45720" rIns="91440" bIns="45720" rtlCol="0" anchor="ctr"/>
          <a:lstStyle>
            <a:lvl1pPr algn="l">
              <a:defRPr sz="1800" b="0" i="0">
                <a:solidFill>
                  <a:schemeClr val="tx1">
                    <a:tint val="75000"/>
                  </a:schemeClr>
                </a:solidFill>
                <a:latin typeface="Aptos" panose="020B0004020202020204" pitchFamily="34" charset="0"/>
              </a:defRPr>
            </a:lvl1pPr>
          </a:lstStyle>
          <a:p>
            <a:endParaRPr lang="en-US"/>
          </a:p>
        </p:txBody>
      </p:sp>
      <p:sp>
        <p:nvSpPr>
          <p:cNvPr id="6" name="Slide Number Placeholder 5">
            <a:extLst>
              <a:ext uri="{FF2B5EF4-FFF2-40B4-BE49-F238E27FC236}">
                <a16:creationId xmlns:a16="http://schemas.microsoft.com/office/drawing/2014/main" id="{96DE459F-72B7-3D15-9229-1F2A9EF9CB53}"/>
              </a:ext>
            </a:extLst>
          </p:cNvPr>
          <p:cNvSpPr>
            <a:spLocks noGrp="1"/>
          </p:cNvSpPr>
          <p:nvPr>
            <p:ph type="sldNum" sz="quarter" idx="4"/>
          </p:nvPr>
        </p:nvSpPr>
        <p:spPr>
          <a:xfrm>
            <a:off x="17160950" y="9534526"/>
            <a:ext cx="1127051" cy="547688"/>
          </a:xfrm>
          <a:prstGeom prst="rect">
            <a:avLst/>
          </a:prstGeom>
        </p:spPr>
        <p:txBody>
          <a:bodyPr vert="horz" lIns="91440" tIns="45720" rIns="91440" bIns="45720" rtlCol="0" anchor="ctr"/>
          <a:lstStyle>
            <a:lvl1pPr algn="ctr">
              <a:defRPr sz="1500" b="0" i="0">
                <a:solidFill>
                  <a:schemeClr val="accent1">
                    <a:lumMod val="20000"/>
                    <a:lumOff val="80000"/>
                  </a:schemeClr>
                </a:solidFill>
                <a:latin typeface="Aptos" panose="020B0004020202020204"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96030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l" defTabSz="1371600" rtl="0" eaLnBrk="1" latinLnBrk="0" hangingPunct="1">
        <a:lnSpc>
          <a:spcPct val="100000"/>
        </a:lnSpc>
        <a:spcBef>
          <a:spcPct val="0"/>
        </a:spcBef>
        <a:buNone/>
        <a:defRPr sz="6000" b="1" i="0" kern="1200">
          <a:solidFill>
            <a:schemeClr val="tx2"/>
          </a:solidFill>
          <a:latin typeface="Aptos" panose="020B0004020202020204" pitchFamily="34"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8BC279-9A99-335A-19C0-BD770581DF1D}"/>
              </a:ext>
            </a:extLst>
          </p:cNvPr>
          <p:cNvSpPr>
            <a:spLocks noGrp="1"/>
          </p:cNvSpPr>
          <p:nvPr>
            <p:ph type="title"/>
          </p:nvPr>
        </p:nvSpPr>
        <p:spPr>
          <a:xfrm>
            <a:off x="1212113" y="1063072"/>
            <a:ext cx="9836888" cy="5422211"/>
          </a:xfrm>
        </p:spPr>
        <p:txBody>
          <a:bodyPr>
            <a:normAutofit/>
          </a:bodyPr>
          <a:lstStyle/>
          <a:p>
            <a:r>
              <a:rPr lang="en-US"/>
              <a:t>Integral Mission:</a:t>
            </a:r>
            <a:br>
              <a:rPr lang="en-US"/>
            </a:br>
            <a:r>
              <a:rPr lang="en-US"/>
              <a:t>The Example of Jesus</a:t>
            </a:r>
          </a:p>
        </p:txBody>
      </p:sp>
      <p:sp>
        <p:nvSpPr>
          <p:cNvPr id="6" name="Text Placeholder 5">
            <a:extLst>
              <a:ext uri="{FF2B5EF4-FFF2-40B4-BE49-F238E27FC236}">
                <a16:creationId xmlns:a16="http://schemas.microsoft.com/office/drawing/2014/main" id="{85AF30B5-9AB5-2EEF-5A9D-279C632F639B}"/>
              </a:ext>
            </a:extLst>
          </p:cNvPr>
          <p:cNvSpPr>
            <a:spLocks noGrp="1"/>
          </p:cNvSpPr>
          <p:nvPr>
            <p:ph type="body" idx="1"/>
          </p:nvPr>
        </p:nvSpPr>
        <p:spPr>
          <a:xfrm>
            <a:off x="1212113" y="7124700"/>
            <a:ext cx="9836888" cy="1443246"/>
          </a:xfrm>
        </p:spPr>
        <p:txBody>
          <a:bodyPr vert="horz" lIns="91440" tIns="45720" rIns="91440" bIns="45720" rtlCol="0" anchor="t">
            <a:normAutofit fontScale="92500" lnSpcReduction="10000"/>
          </a:bodyPr>
          <a:lstStyle/>
          <a:p>
            <a:r>
              <a:rPr lang="en-US" b="1">
                <a:latin typeface="Aptos"/>
              </a:rPr>
              <a:t>Dennis </a:t>
            </a:r>
            <a:r>
              <a:rPr lang="en-US" b="1" err="1">
                <a:latin typeface="Aptos"/>
              </a:rPr>
              <a:t>Mwangwela</a:t>
            </a:r>
            <a:endParaRPr lang="en-US" b="1">
              <a:latin typeface="Aptos"/>
            </a:endParaRPr>
          </a:p>
          <a:p>
            <a:r>
              <a:rPr lang="en-US">
                <a:latin typeface="Aptos"/>
              </a:rPr>
              <a:t>Director, Integral Mission</a:t>
            </a:r>
          </a:p>
        </p:txBody>
      </p:sp>
    </p:spTree>
    <p:extLst>
      <p:ext uri="{BB962C8B-B14F-4D97-AF65-F5344CB8AC3E}">
        <p14:creationId xmlns:p14="http://schemas.microsoft.com/office/powerpoint/2010/main" val="35000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A39F3-66CD-9278-DCA1-B70C8B44DCB7}"/>
              </a:ext>
            </a:extLst>
          </p:cNvPr>
          <p:cNvSpPr>
            <a:spLocks noGrp="1"/>
          </p:cNvSpPr>
          <p:nvPr>
            <p:ph type="title"/>
          </p:nvPr>
        </p:nvSpPr>
        <p:spPr>
          <a:xfrm>
            <a:off x="1212113" y="1063072"/>
            <a:ext cx="9836888" cy="5422211"/>
          </a:xfrm>
        </p:spPr>
        <p:txBody>
          <a:bodyPr/>
          <a:lstStyle/>
          <a:p>
            <a:r>
              <a:rPr lang="en-US">
                <a:latin typeface="Aptos"/>
              </a:rPr>
              <a:t>Integral Mission</a:t>
            </a:r>
          </a:p>
        </p:txBody>
      </p:sp>
      <p:sp>
        <p:nvSpPr>
          <p:cNvPr id="6" name="Text Placeholder 5">
            <a:extLst>
              <a:ext uri="{FF2B5EF4-FFF2-40B4-BE49-F238E27FC236}">
                <a16:creationId xmlns:a16="http://schemas.microsoft.com/office/drawing/2014/main" id="{7C3519DA-B8CC-F16C-FCC0-B67715145BCC}"/>
              </a:ext>
            </a:extLst>
          </p:cNvPr>
          <p:cNvSpPr>
            <a:spLocks noGrp="1"/>
          </p:cNvSpPr>
          <p:nvPr>
            <p:ph type="body" idx="1"/>
          </p:nvPr>
        </p:nvSpPr>
        <p:spPr>
          <a:xfrm>
            <a:off x="1212113" y="7124700"/>
            <a:ext cx="9836888" cy="1443246"/>
          </a:xfrm>
        </p:spPr>
        <p:txBody>
          <a:bodyPr vert="horz" lIns="91440" tIns="45720" rIns="91440" bIns="45720" rtlCol="0" anchor="t">
            <a:normAutofit/>
          </a:bodyPr>
          <a:lstStyle/>
          <a:p>
            <a:r>
              <a:rPr lang="en-US" b="1">
                <a:latin typeface="Aptos"/>
              </a:rPr>
              <a:t>Story</a:t>
            </a:r>
          </a:p>
        </p:txBody>
      </p:sp>
    </p:spTree>
    <p:extLst>
      <p:ext uri="{BB962C8B-B14F-4D97-AF65-F5344CB8AC3E}">
        <p14:creationId xmlns:p14="http://schemas.microsoft.com/office/powerpoint/2010/main" val="116880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up of coffee being poured into a mug&#10;&#10;Description automatically generated">
            <a:extLst>
              <a:ext uri="{FF2B5EF4-FFF2-40B4-BE49-F238E27FC236}">
                <a16:creationId xmlns:a16="http://schemas.microsoft.com/office/drawing/2014/main" id="{BF40A899-406C-D430-E2DD-73CADEA0A820}"/>
              </a:ext>
            </a:extLst>
          </p:cNvPr>
          <p:cNvPicPr>
            <a:picLocks noChangeAspect="1"/>
          </p:cNvPicPr>
          <p:nvPr/>
        </p:nvPicPr>
        <p:blipFill>
          <a:blip r:embed="rId2"/>
          <a:stretch>
            <a:fillRect/>
          </a:stretch>
        </p:blipFill>
        <p:spPr>
          <a:xfrm>
            <a:off x="9150056" y="1799213"/>
            <a:ext cx="8120671" cy="6693653"/>
          </a:xfrm>
          <a:prstGeom prst="rect">
            <a:avLst/>
          </a:prstGeom>
        </p:spPr>
      </p:pic>
      <p:sp>
        <p:nvSpPr>
          <p:cNvPr id="7" name="Content Placeholder 2">
            <a:extLst>
              <a:ext uri="{FF2B5EF4-FFF2-40B4-BE49-F238E27FC236}">
                <a16:creationId xmlns:a16="http://schemas.microsoft.com/office/drawing/2014/main" id="{3E091045-9154-EA38-FFC1-F0C654849107}"/>
              </a:ext>
            </a:extLst>
          </p:cNvPr>
          <p:cNvSpPr txBox="1">
            <a:spLocks/>
          </p:cNvSpPr>
          <p:nvPr/>
        </p:nvSpPr>
        <p:spPr>
          <a:xfrm>
            <a:off x="850057" y="1470093"/>
            <a:ext cx="7461475" cy="6696311"/>
          </a:xfrm>
          <a:prstGeom prst="rect">
            <a:avLst/>
          </a:prstGeom>
        </p:spPr>
        <p:txBody>
          <a:bodyPr vert="horz" lIns="91440" tIns="45720" rIns="91440" bIns="45720" rtlCol="0" anchor="t">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b="0" i="0" kern="1200">
                <a:solidFill>
                  <a:schemeClr val="tx1"/>
                </a:solidFill>
                <a:latin typeface="Aptos" panose="020B0004020202020204" pitchFamily="34" charset="0"/>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kern="1200">
                <a:solidFill>
                  <a:schemeClr val="tx1"/>
                </a:solidFill>
                <a:latin typeface="Aptos" panose="020B0004020202020204" pitchFamily="34" charset="0"/>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b="0" i="0" kern="1200">
                <a:solidFill>
                  <a:schemeClr val="tx1"/>
                </a:solidFill>
                <a:latin typeface="Aptos" panose="020B0004020202020204" pitchFamily="34" charset="0"/>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b="0" i="0" kern="1200">
                <a:solidFill>
                  <a:schemeClr val="tx1"/>
                </a:solidFill>
                <a:latin typeface="Aptos" panose="020B0004020202020204" pitchFamily="34" charset="0"/>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5400" b="1">
                <a:solidFill>
                  <a:srgbClr val="009DDC"/>
                </a:solidFill>
                <a:latin typeface="Aptos"/>
              </a:rPr>
              <a:t>Integral Mission </a:t>
            </a:r>
            <a:endParaRPr lang="en-US" sz="5400" b="1">
              <a:solidFill>
                <a:srgbClr val="009DDC"/>
              </a:solidFill>
            </a:endParaRPr>
          </a:p>
          <a:p>
            <a:pPr marL="0" indent="0">
              <a:buNone/>
            </a:pPr>
            <a:endParaRPr lang="en-US" sz="4000">
              <a:latin typeface="Aptos"/>
            </a:endParaRPr>
          </a:p>
          <a:p>
            <a:r>
              <a:rPr lang="en-US" sz="4000">
                <a:latin typeface="Aptos"/>
              </a:rPr>
              <a:t>is not a project or program </a:t>
            </a:r>
            <a:endParaRPr lang="en-US" sz="4000"/>
          </a:p>
          <a:p>
            <a:r>
              <a:rPr lang="en-US" sz="4000">
                <a:latin typeface="Aptos"/>
              </a:rPr>
              <a:t>is not for an activity for a few people but all members of the body of Christ</a:t>
            </a:r>
            <a:endParaRPr lang="en-US" sz="4000"/>
          </a:p>
          <a:p>
            <a:r>
              <a:rPr lang="en-US" sz="4000">
                <a:latin typeface="Aptos"/>
              </a:rPr>
              <a:t>is not just </a:t>
            </a:r>
            <a:r>
              <a:rPr lang="en-US" sz="4000" b="1">
                <a:latin typeface="Aptos"/>
              </a:rPr>
              <a:t>word and deed</a:t>
            </a:r>
            <a:r>
              <a:rPr lang="en-US" sz="4000">
                <a:latin typeface="Aptos"/>
              </a:rPr>
              <a:t> together— but inseparable</a:t>
            </a:r>
            <a:endParaRPr lang="en-US" sz="4000"/>
          </a:p>
          <a:p>
            <a:pPr marL="0" indent="0">
              <a:buNone/>
            </a:pPr>
            <a:endParaRPr lang="en-US" sz="4000"/>
          </a:p>
          <a:p>
            <a:pPr marL="0" indent="0">
              <a:buNone/>
            </a:pPr>
            <a:r>
              <a:rPr lang="en-US" sz="4000">
                <a:latin typeface="Aptos"/>
              </a:rPr>
              <a:t>Integral mission is best exampled by Jesus Christ.</a:t>
            </a:r>
            <a:endParaRPr lang="en-US" sz="4000"/>
          </a:p>
          <a:p>
            <a:pPr marL="0" indent="0">
              <a:buNone/>
            </a:pPr>
            <a:endParaRPr lang="en-US" sz="4000"/>
          </a:p>
        </p:txBody>
      </p:sp>
    </p:spTree>
    <p:extLst>
      <p:ext uri="{BB962C8B-B14F-4D97-AF65-F5344CB8AC3E}">
        <p14:creationId xmlns:p14="http://schemas.microsoft.com/office/powerpoint/2010/main" val="86066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3A39F3-66CD-9278-DCA1-B70C8B44DCB7}"/>
              </a:ext>
            </a:extLst>
          </p:cNvPr>
          <p:cNvSpPr>
            <a:spLocks noGrp="1"/>
          </p:cNvSpPr>
          <p:nvPr>
            <p:ph type="title"/>
          </p:nvPr>
        </p:nvSpPr>
        <p:spPr>
          <a:xfrm>
            <a:off x="1212113" y="1063072"/>
            <a:ext cx="9836888" cy="5422211"/>
          </a:xfrm>
        </p:spPr>
        <p:txBody>
          <a:bodyPr/>
          <a:lstStyle/>
          <a:p>
            <a:r>
              <a:rPr lang="en-US">
                <a:latin typeface="Aptos"/>
              </a:rPr>
              <a:t>Integral Mission</a:t>
            </a:r>
          </a:p>
        </p:txBody>
      </p:sp>
      <p:sp>
        <p:nvSpPr>
          <p:cNvPr id="6" name="Text Placeholder 5">
            <a:extLst>
              <a:ext uri="{FF2B5EF4-FFF2-40B4-BE49-F238E27FC236}">
                <a16:creationId xmlns:a16="http://schemas.microsoft.com/office/drawing/2014/main" id="{7C3519DA-B8CC-F16C-FCC0-B67715145BCC}"/>
              </a:ext>
            </a:extLst>
          </p:cNvPr>
          <p:cNvSpPr>
            <a:spLocks noGrp="1"/>
          </p:cNvSpPr>
          <p:nvPr>
            <p:ph type="body" idx="1"/>
          </p:nvPr>
        </p:nvSpPr>
        <p:spPr>
          <a:xfrm>
            <a:off x="1212113" y="7124700"/>
            <a:ext cx="9836888" cy="1443246"/>
          </a:xfrm>
        </p:spPr>
        <p:txBody>
          <a:bodyPr vert="horz" lIns="91440" tIns="45720" rIns="91440" bIns="45720" rtlCol="0" anchor="t">
            <a:normAutofit/>
          </a:bodyPr>
          <a:lstStyle/>
          <a:p>
            <a:r>
              <a:rPr lang="en-US" b="1">
                <a:latin typeface="Aptos"/>
              </a:rPr>
              <a:t>Story </a:t>
            </a:r>
          </a:p>
        </p:txBody>
      </p:sp>
    </p:spTree>
    <p:extLst>
      <p:ext uri="{BB962C8B-B14F-4D97-AF65-F5344CB8AC3E}">
        <p14:creationId xmlns:p14="http://schemas.microsoft.com/office/powerpoint/2010/main" val="263675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710612" y="2809622"/>
            <a:ext cx="12817853" cy="6155421"/>
          </a:xfrm>
        </p:spPr>
        <p:txBody>
          <a:bodyPr vert="horz" lIns="91440" tIns="45720" rIns="91440" bIns="45720" rtlCol="0" anchor="t">
            <a:noAutofit/>
          </a:bodyPr>
          <a:lstStyle/>
          <a:p>
            <a:pPr marL="571500" indent="-571500"/>
            <a:r>
              <a:rPr lang="en-US" sz="4000">
                <a:latin typeface="Aptos"/>
              </a:rPr>
              <a:t>The term integral mission can sound complicated. </a:t>
            </a:r>
            <a:endParaRPr lang="en-US" sz="4000"/>
          </a:p>
          <a:p>
            <a:pPr marL="571500" indent="-571500"/>
            <a:r>
              <a:rPr lang="en-US" sz="4000">
                <a:latin typeface="Aptos"/>
              </a:rPr>
              <a:t>World Relief did not invent integral mission. It is a globally recognized concept, especially by global south-led mission movements. </a:t>
            </a:r>
            <a:endParaRPr lang="en-US" sz="4000"/>
          </a:p>
          <a:p>
            <a:pPr marL="571500" indent="-571500"/>
            <a:r>
              <a:rPr lang="en-US" sz="4000">
                <a:latin typeface="Aptos"/>
              </a:rPr>
              <a:t>It represents the idea of the whole gospel. Its original meaning comes from the analogy of </a:t>
            </a:r>
            <a:r>
              <a:rPr lang="en-US" sz="4000" b="1">
                <a:latin typeface="Aptos"/>
              </a:rPr>
              <a:t>whole wheat bread </a:t>
            </a:r>
            <a:r>
              <a:rPr lang="en-US" sz="4000">
                <a:latin typeface="Aptos"/>
              </a:rPr>
              <a:t>or “pan integral” in Spanish. </a:t>
            </a:r>
            <a:endParaRPr lang="en-US" sz="4000"/>
          </a:p>
          <a:p>
            <a:pPr marL="571500" indent="-571500"/>
            <a:r>
              <a:rPr lang="en-US" sz="4000">
                <a:latin typeface="Aptos"/>
              </a:rPr>
              <a:t>It should convey the idea of </a:t>
            </a:r>
            <a:r>
              <a:rPr lang="en-US" sz="4000" b="1">
                <a:latin typeface="Aptos"/>
              </a:rPr>
              <a:t>the whole gospel </a:t>
            </a:r>
            <a:r>
              <a:rPr lang="en-US" sz="4000">
                <a:latin typeface="Aptos"/>
              </a:rPr>
              <a:t>— just like in whole wheat bread, you cannot separate the yeast and water from the flour</a:t>
            </a:r>
            <a:endParaRPr lang="en-US" sz="4000"/>
          </a:p>
          <a:p>
            <a:pPr marL="571500" indent="-571500"/>
            <a:endParaRPr lang="en-US" sz="4000"/>
          </a:p>
        </p:txBody>
      </p:sp>
      <p:sp>
        <p:nvSpPr>
          <p:cNvPr id="4" name="Title 2">
            <a:extLst>
              <a:ext uri="{FF2B5EF4-FFF2-40B4-BE49-F238E27FC236}">
                <a16:creationId xmlns:a16="http://schemas.microsoft.com/office/drawing/2014/main" id="{08AB7947-5B08-7F77-6BB2-2EFE9C8C4507}"/>
              </a:ext>
            </a:extLst>
          </p:cNvPr>
          <p:cNvSpPr>
            <a:spLocks noGrp="1"/>
          </p:cNvSpPr>
          <p:nvPr>
            <p:ph type="title"/>
          </p:nvPr>
        </p:nvSpPr>
        <p:spPr>
          <a:xfrm>
            <a:off x="1712357" y="639865"/>
            <a:ext cx="14864316" cy="1578654"/>
          </a:xfrm>
        </p:spPr>
        <p:txBody>
          <a:bodyPr>
            <a:normAutofit/>
          </a:bodyPr>
          <a:lstStyle/>
          <a:p>
            <a:r>
              <a:rPr lang="en-US">
                <a:latin typeface="Aptos"/>
              </a:rPr>
              <a:t>Origins of Integral Mission</a:t>
            </a:r>
          </a:p>
        </p:txBody>
      </p:sp>
    </p:spTree>
    <p:extLst>
      <p:ext uri="{BB962C8B-B14F-4D97-AF65-F5344CB8AC3E}">
        <p14:creationId xmlns:p14="http://schemas.microsoft.com/office/powerpoint/2010/main" val="2278576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710612" y="2809622"/>
            <a:ext cx="14392173" cy="6155421"/>
          </a:xfrm>
        </p:spPr>
        <p:txBody>
          <a:bodyPr vert="horz" lIns="91440" tIns="45720" rIns="91440" bIns="45720" rtlCol="0" anchor="t">
            <a:noAutofit/>
          </a:bodyPr>
          <a:lstStyle/>
          <a:p>
            <a:pPr marL="0" indent="0">
              <a:buNone/>
            </a:pPr>
            <a:r>
              <a:rPr lang="en-US" sz="4400">
                <a:latin typeface="Aptos"/>
              </a:rPr>
              <a:t>“Ordinary people,</a:t>
            </a:r>
            <a:endParaRPr lang="en-US" sz="4400"/>
          </a:p>
          <a:p>
            <a:pPr marL="0" indent="0">
              <a:buNone/>
            </a:pPr>
            <a:r>
              <a:rPr lang="en-US" sz="4400">
                <a:latin typeface="Aptos"/>
              </a:rPr>
              <a:t>in community as the church,</a:t>
            </a:r>
            <a:endParaRPr lang="en-US" sz="4400"/>
          </a:p>
          <a:p>
            <a:pPr marL="0" indent="0">
              <a:buNone/>
            </a:pPr>
            <a:r>
              <a:rPr lang="en-US" sz="4400">
                <a:latin typeface="Aptos"/>
              </a:rPr>
              <a:t>seeing people as Jesus saw them,</a:t>
            </a:r>
            <a:endParaRPr lang="en-US" sz="4400"/>
          </a:p>
          <a:p>
            <a:pPr marL="0" indent="0">
              <a:buNone/>
            </a:pPr>
            <a:r>
              <a:rPr lang="en-US" sz="4400">
                <a:latin typeface="Aptos"/>
              </a:rPr>
              <a:t>naturally teaching and doing the things Jesus did,</a:t>
            </a:r>
            <a:endParaRPr lang="en-US" sz="4400"/>
          </a:p>
          <a:p>
            <a:pPr marL="0" indent="0">
              <a:buNone/>
            </a:pPr>
            <a:r>
              <a:rPr lang="en-US" sz="4400">
                <a:latin typeface="Aptos"/>
              </a:rPr>
              <a:t>in the way Jesus did,</a:t>
            </a:r>
            <a:endParaRPr lang="en-US" sz="4400"/>
          </a:p>
          <a:p>
            <a:pPr marL="0" indent="0">
              <a:buNone/>
            </a:pPr>
            <a:r>
              <a:rPr lang="en-US" sz="4400">
                <a:latin typeface="Aptos"/>
              </a:rPr>
              <a:t>with the attitude Jesus had,</a:t>
            </a:r>
            <a:endParaRPr lang="en-US" sz="4400"/>
          </a:p>
          <a:p>
            <a:pPr marL="0" indent="0">
              <a:buNone/>
            </a:pPr>
            <a:r>
              <a:rPr lang="en-US" sz="4400">
                <a:latin typeface="Aptos"/>
              </a:rPr>
              <a:t>and with the objectives and outcomes Jesus had.” </a:t>
            </a:r>
            <a:endParaRPr lang="en-US"/>
          </a:p>
          <a:p>
            <a:pPr marL="571500" indent="-571500"/>
            <a:endParaRPr lang="en-US" sz="4000"/>
          </a:p>
        </p:txBody>
      </p:sp>
      <p:sp>
        <p:nvSpPr>
          <p:cNvPr id="4" name="Title 2">
            <a:extLst>
              <a:ext uri="{FF2B5EF4-FFF2-40B4-BE49-F238E27FC236}">
                <a16:creationId xmlns:a16="http://schemas.microsoft.com/office/drawing/2014/main" id="{08AB7947-5B08-7F77-6BB2-2EFE9C8C4507}"/>
              </a:ext>
            </a:extLst>
          </p:cNvPr>
          <p:cNvSpPr>
            <a:spLocks noGrp="1"/>
          </p:cNvSpPr>
          <p:nvPr>
            <p:ph type="title"/>
          </p:nvPr>
        </p:nvSpPr>
        <p:spPr>
          <a:xfrm>
            <a:off x="1712357" y="639865"/>
            <a:ext cx="14864316" cy="1578654"/>
          </a:xfrm>
        </p:spPr>
        <p:txBody>
          <a:bodyPr>
            <a:normAutofit/>
          </a:bodyPr>
          <a:lstStyle/>
          <a:p>
            <a:r>
              <a:rPr lang="en-US">
                <a:latin typeface="Aptos"/>
              </a:rPr>
              <a:t>World Relief Definition</a:t>
            </a:r>
          </a:p>
        </p:txBody>
      </p:sp>
    </p:spTree>
    <p:extLst>
      <p:ext uri="{BB962C8B-B14F-4D97-AF65-F5344CB8AC3E}">
        <p14:creationId xmlns:p14="http://schemas.microsoft.com/office/powerpoint/2010/main" val="449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422948" y="2564744"/>
            <a:ext cx="12530190" cy="6155421"/>
          </a:xfrm>
        </p:spPr>
        <p:txBody>
          <a:bodyPr vert="horz" lIns="91440" tIns="45720" rIns="91440" bIns="45720" rtlCol="0" anchor="t">
            <a:normAutofit/>
          </a:bodyPr>
          <a:lstStyle/>
          <a:p>
            <a:pPr marL="0" indent="0">
              <a:buNone/>
            </a:pPr>
            <a:r>
              <a:rPr lang="en-US" sz="4400">
                <a:latin typeface="Aptos"/>
              </a:rPr>
              <a:t>“The Spirit of the Lord is on me, because he has anointed me to proclaim good news to the poor. He has sent me to proclaim freedom for the prisoners</a:t>
            </a:r>
            <a:br>
              <a:rPr lang="en-US" sz="4400">
                <a:latin typeface="Aptos"/>
              </a:rPr>
            </a:br>
            <a:r>
              <a:rPr lang="en-US" sz="4400">
                <a:latin typeface="Aptos"/>
              </a:rPr>
              <a:t>and recovery of sight for the blind, to set the oppressed free, to proclaim the year of the Lord’s favor".</a:t>
            </a:r>
            <a:endParaRPr lang="en-US" sz="4400"/>
          </a:p>
          <a:p>
            <a:pPr marL="0" indent="0">
              <a:buNone/>
            </a:pPr>
            <a:endParaRPr lang="en-US" sz="4400">
              <a:latin typeface="Aptos"/>
            </a:endParaRPr>
          </a:p>
          <a:p>
            <a:pPr marL="0" indent="0">
              <a:buNone/>
            </a:pPr>
            <a:r>
              <a:rPr lang="en-US" sz="4400">
                <a:latin typeface="Aptos"/>
              </a:rPr>
              <a:t>Luke 4:18 – 19 </a:t>
            </a:r>
            <a:endParaRPr lang="en-US" sz="4400"/>
          </a:p>
        </p:txBody>
      </p:sp>
    </p:spTree>
    <p:extLst>
      <p:ext uri="{BB962C8B-B14F-4D97-AF65-F5344CB8AC3E}">
        <p14:creationId xmlns:p14="http://schemas.microsoft.com/office/powerpoint/2010/main" val="110746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latin typeface="Aptos" panose="020B0004020202020204" pitchFamily="34" charset="0"/>
            </a:endParaRPr>
          </a:p>
        </p:txBody>
      </p:sp>
      <p:sp>
        <p:nvSpPr>
          <p:cNvPr id="3" name="Title 2">
            <a:extLst>
              <a:ext uri="{FF2B5EF4-FFF2-40B4-BE49-F238E27FC236}">
                <a16:creationId xmlns:a16="http://schemas.microsoft.com/office/drawing/2014/main" id="{62422DB6-24D2-FD3B-10E4-B0AE7E267C84}"/>
              </a:ext>
            </a:extLst>
          </p:cNvPr>
          <p:cNvSpPr>
            <a:spLocks noGrp="1"/>
          </p:cNvSpPr>
          <p:nvPr>
            <p:ph type="title"/>
          </p:nvPr>
        </p:nvSpPr>
        <p:spPr>
          <a:xfrm>
            <a:off x="1196163" y="547688"/>
            <a:ext cx="14864316" cy="1449606"/>
          </a:xfrm>
        </p:spPr>
        <p:txBody>
          <a:bodyPr>
            <a:normAutofit/>
          </a:bodyPr>
          <a:lstStyle/>
          <a:p>
            <a:r>
              <a:rPr lang="en-US">
                <a:latin typeface="Aptos"/>
              </a:rPr>
              <a:t>Jesus Christ's Ministry </a:t>
            </a:r>
          </a:p>
        </p:txBody>
      </p:sp>
      <p:sp>
        <p:nvSpPr>
          <p:cNvPr id="6" name="Content Placeholder 5">
            <a:extLst>
              <a:ext uri="{FF2B5EF4-FFF2-40B4-BE49-F238E27FC236}">
                <a16:creationId xmlns:a16="http://schemas.microsoft.com/office/drawing/2014/main" id="{81675BCA-8CF1-AB4D-09B1-9D9109BFD8C2}"/>
              </a:ext>
            </a:extLst>
          </p:cNvPr>
          <p:cNvSpPr>
            <a:spLocks noGrp="1"/>
          </p:cNvSpPr>
          <p:nvPr>
            <p:ph idx="1"/>
          </p:nvPr>
        </p:nvSpPr>
        <p:spPr>
          <a:xfrm>
            <a:off x="1195388" y="2593720"/>
            <a:ext cx="16559212" cy="7319063"/>
          </a:xfrm>
        </p:spPr>
        <p:txBody>
          <a:bodyPr vert="horz" lIns="91440" tIns="45720" rIns="91440" bIns="45720" numCol="2" rtlCol="0" anchor="t">
            <a:noAutofit/>
          </a:bodyPr>
          <a:lstStyle/>
          <a:p>
            <a:pPr marL="0" indent="0">
              <a:buNone/>
            </a:pPr>
            <a:r>
              <a:rPr lang="en-US" b="1">
                <a:latin typeface="Aptos"/>
              </a:rPr>
              <a:t>Luke 18:35-19:10</a:t>
            </a:r>
            <a:endParaRPr lang="en-US">
              <a:latin typeface="Aptos"/>
            </a:endParaRPr>
          </a:p>
          <a:p>
            <a:pPr marL="571500" indent="-571500"/>
            <a:r>
              <a:rPr lang="en-US">
                <a:latin typeface="Aptos"/>
              </a:rPr>
              <a:t>Bartimaeus and Zacchaeus lived in Jericho, they were part of very different social worlds. </a:t>
            </a:r>
            <a:endParaRPr lang="en-US"/>
          </a:p>
          <a:p>
            <a:pPr marL="571500" indent="-571500"/>
            <a:r>
              <a:rPr lang="en-US">
                <a:latin typeface="Aptos"/>
              </a:rPr>
              <a:t>In both stories, we see their mutual need for Jesus to bring new life to every part of these two men. </a:t>
            </a:r>
            <a:endParaRPr lang="en-US"/>
          </a:p>
          <a:p>
            <a:pPr marL="571500" indent="-571500"/>
            <a:r>
              <a:rPr lang="en-US">
                <a:latin typeface="Aptos"/>
              </a:rPr>
              <a:t>Whether bound in material poverty, blind and begging by the road, or trapped in broken systems of economic privilege, every person is need of the healing of Jesus both materially and spiritually. </a:t>
            </a:r>
            <a:endParaRPr lang="en-US"/>
          </a:p>
          <a:p>
            <a:pPr marL="0" indent="0">
              <a:buNone/>
            </a:pPr>
            <a:endParaRPr lang="en-US" b="1"/>
          </a:p>
        </p:txBody>
      </p:sp>
    </p:spTree>
    <p:extLst>
      <p:ext uri="{BB962C8B-B14F-4D97-AF65-F5344CB8AC3E}">
        <p14:creationId xmlns:p14="http://schemas.microsoft.com/office/powerpoint/2010/main" val="125011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710611" y="2569961"/>
            <a:ext cx="12306529" cy="7021888"/>
          </a:xfrm>
        </p:spPr>
        <p:txBody>
          <a:bodyPr vert="horz" lIns="91440" tIns="45720" rIns="91440" bIns="45720" rtlCol="0" anchor="t">
            <a:noAutofit/>
          </a:bodyPr>
          <a:lstStyle/>
          <a:p>
            <a:pPr marL="0" indent="0">
              <a:buNone/>
            </a:pPr>
            <a:r>
              <a:rPr lang="en-US" sz="4000">
                <a:latin typeface="Aptos"/>
              </a:rPr>
              <a:t>He asked them, “What are you discussing together as you walk along?”</a:t>
            </a:r>
            <a:endParaRPr lang="en-US" sz="4000"/>
          </a:p>
          <a:p>
            <a:pPr marL="0" indent="0">
              <a:buNone/>
            </a:pPr>
            <a:r>
              <a:rPr lang="en-US" sz="4000">
                <a:latin typeface="Aptos"/>
              </a:rPr>
              <a:t>They stood still, their faces downcast. One of them, named Cleopas, asked him, “Are you the only one visiting Jerusalem who does not know the things that have happened there in these days?”</a:t>
            </a:r>
            <a:endParaRPr lang="en-US" sz="4000"/>
          </a:p>
          <a:p>
            <a:pPr marL="0" indent="0">
              <a:buNone/>
            </a:pPr>
            <a:r>
              <a:rPr lang="en-US" sz="4000">
                <a:latin typeface="Aptos"/>
              </a:rPr>
              <a:t>“What things?” he asked. “About Jesus of Nazareth,” they replied. </a:t>
            </a:r>
            <a:r>
              <a:rPr lang="en-US" sz="4000" b="1">
                <a:latin typeface="Aptos"/>
              </a:rPr>
              <a:t>“He was a prophet, powerful in word and deed </a:t>
            </a:r>
            <a:r>
              <a:rPr lang="en-US" sz="4000">
                <a:latin typeface="Aptos"/>
              </a:rPr>
              <a:t>before God and all the people. </a:t>
            </a:r>
            <a:endParaRPr lang="en-US" sz="4000"/>
          </a:p>
          <a:p>
            <a:pPr marL="0" indent="0">
              <a:buNone/>
            </a:pPr>
            <a:endParaRPr lang="en-US" sz="4000">
              <a:latin typeface="Aptos"/>
            </a:endParaRPr>
          </a:p>
          <a:p>
            <a:pPr marL="571500" indent="-571500">
              <a:buFont typeface="Calibri" panose="020B0604020202020204" pitchFamily="34" charset="0"/>
              <a:buChar char="-"/>
            </a:pPr>
            <a:r>
              <a:rPr lang="en-US" sz="4000">
                <a:latin typeface="Aptos"/>
              </a:rPr>
              <a:t>Luke 24:17 – 19</a:t>
            </a:r>
            <a:endParaRPr lang="en-US" sz="4000"/>
          </a:p>
          <a:p>
            <a:pPr marL="0" indent="0">
              <a:buNone/>
            </a:pPr>
            <a:endParaRPr lang="en-US" sz="4000">
              <a:latin typeface="Aptos"/>
            </a:endParaRPr>
          </a:p>
          <a:p>
            <a:pPr marL="0" indent="0">
              <a:buNone/>
            </a:pPr>
            <a:endParaRPr lang="en-US" sz="4000"/>
          </a:p>
        </p:txBody>
      </p:sp>
      <p:sp>
        <p:nvSpPr>
          <p:cNvPr id="4" name="Title 2">
            <a:extLst>
              <a:ext uri="{FF2B5EF4-FFF2-40B4-BE49-F238E27FC236}">
                <a16:creationId xmlns:a16="http://schemas.microsoft.com/office/drawing/2014/main" id="{08AB7947-5B08-7F77-6BB2-2EFE9C8C4507}"/>
              </a:ext>
            </a:extLst>
          </p:cNvPr>
          <p:cNvSpPr>
            <a:spLocks noGrp="1"/>
          </p:cNvSpPr>
          <p:nvPr>
            <p:ph type="title"/>
          </p:nvPr>
        </p:nvSpPr>
        <p:spPr>
          <a:xfrm>
            <a:off x="1712357" y="639865"/>
            <a:ext cx="14864316" cy="1578654"/>
          </a:xfrm>
        </p:spPr>
        <p:txBody>
          <a:bodyPr>
            <a:normAutofit/>
          </a:bodyPr>
          <a:lstStyle/>
          <a:p>
            <a:r>
              <a:rPr lang="en-US">
                <a:latin typeface="Aptos"/>
              </a:rPr>
              <a:t>Jesus Christ's Ministry </a:t>
            </a:r>
          </a:p>
        </p:txBody>
      </p:sp>
    </p:spTree>
    <p:extLst>
      <p:ext uri="{BB962C8B-B14F-4D97-AF65-F5344CB8AC3E}">
        <p14:creationId xmlns:p14="http://schemas.microsoft.com/office/powerpoint/2010/main" val="2896774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203114" y="2845102"/>
            <a:ext cx="13190040" cy="6155421"/>
          </a:xfrm>
        </p:spPr>
        <p:txBody>
          <a:bodyPr vert="horz" lIns="91440" tIns="45720" rIns="91440" bIns="45720" rtlCol="0" anchor="t">
            <a:normAutofit/>
          </a:bodyPr>
          <a:lstStyle/>
          <a:p>
            <a:pPr marL="0" indent="0">
              <a:buNone/>
            </a:pPr>
            <a:endParaRPr lang="en-US">
              <a:latin typeface="Aptos"/>
            </a:endParaRPr>
          </a:p>
          <a:p>
            <a:pPr marL="0" indent="0">
              <a:buNone/>
            </a:pPr>
            <a:r>
              <a:rPr lang="en-US">
                <a:latin typeface="Aptos"/>
              </a:rPr>
              <a:t>God has commissioned the Church to both Great Commission (Matthew 28:18-21)and Great Commandment (Matthew 22:35-40).</a:t>
            </a:r>
            <a:endParaRPr lang="en-US"/>
          </a:p>
          <a:p>
            <a:pPr marL="0" indent="0">
              <a:buNone/>
            </a:pPr>
            <a:endParaRPr lang="en-US">
              <a:latin typeface="Aptos"/>
            </a:endParaRPr>
          </a:p>
          <a:p>
            <a:pPr marL="0" indent="0">
              <a:buNone/>
            </a:pPr>
            <a:r>
              <a:rPr lang="en-US">
                <a:latin typeface="Aptos"/>
              </a:rPr>
              <a:t>Integral Mission is the proclamation (Great Commission) and demonstration (Great Commandment) of the gospel. </a:t>
            </a:r>
            <a:endParaRPr lang="en-US"/>
          </a:p>
        </p:txBody>
      </p:sp>
      <p:sp>
        <p:nvSpPr>
          <p:cNvPr id="5" name="Title 4">
            <a:extLst>
              <a:ext uri="{FF2B5EF4-FFF2-40B4-BE49-F238E27FC236}">
                <a16:creationId xmlns:a16="http://schemas.microsoft.com/office/drawing/2014/main" id="{FAD1EF5D-E6CA-3A88-7E47-A3AEE8A7E286}"/>
              </a:ext>
            </a:extLst>
          </p:cNvPr>
          <p:cNvSpPr>
            <a:spLocks noGrp="1"/>
          </p:cNvSpPr>
          <p:nvPr>
            <p:ph type="title"/>
          </p:nvPr>
        </p:nvSpPr>
        <p:spPr>
          <a:xfrm>
            <a:off x="1196163" y="547688"/>
            <a:ext cx="15952009" cy="1744574"/>
          </a:xfrm>
        </p:spPr>
        <p:txBody>
          <a:bodyPr>
            <a:normAutofit/>
          </a:bodyPr>
          <a:lstStyle/>
          <a:p>
            <a:r>
              <a:rPr lang="en-US" sz="5400">
                <a:latin typeface="Aptos"/>
              </a:rPr>
              <a:t>Great Commission &amp; Great Commandment </a:t>
            </a:r>
            <a:endParaRPr lang="en-US" sz="5400"/>
          </a:p>
        </p:txBody>
      </p:sp>
    </p:spTree>
    <p:extLst>
      <p:ext uri="{BB962C8B-B14F-4D97-AF65-F5344CB8AC3E}">
        <p14:creationId xmlns:p14="http://schemas.microsoft.com/office/powerpoint/2010/main" val="126528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C19088-4C80-BF8A-87E5-30B2DB352845}"/>
              </a:ext>
            </a:extLst>
          </p:cNvPr>
          <p:cNvSpPr>
            <a:spLocks noGrp="1"/>
          </p:cNvSpPr>
          <p:nvPr>
            <p:ph idx="1"/>
          </p:nvPr>
        </p:nvSpPr>
        <p:spPr>
          <a:xfrm>
            <a:off x="1397208" y="3362687"/>
            <a:ext cx="12893681" cy="6155421"/>
          </a:xfrm>
        </p:spPr>
        <p:txBody>
          <a:bodyPr vert="horz" lIns="91440" tIns="45720" rIns="91440" bIns="45720" rtlCol="0" anchor="t">
            <a:normAutofit/>
          </a:bodyPr>
          <a:lstStyle/>
          <a:p>
            <a:pPr marL="0" indent="0">
              <a:buNone/>
            </a:pPr>
            <a:r>
              <a:rPr lang="en-US">
                <a:latin typeface="Aptos"/>
              </a:rPr>
              <a:t>By practicing Integral Mission, we are following the example of Jesus Christ</a:t>
            </a:r>
            <a:endParaRPr lang="en-US"/>
          </a:p>
          <a:p>
            <a:pPr marL="0" indent="0">
              <a:buNone/>
            </a:pPr>
            <a:endParaRPr lang="en-US"/>
          </a:p>
          <a:p>
            <a:pPr marL="0" indent="0">
              <a:buNone/>
            </a:pPr>
            <a:endParaRPr lang="en-US">
              <a:latin typeface="Aptos"/>
            </a:endParaRPr>
          </a:p>
          <a:p>
            <a:pPr marL="0" indent="0">
              <a:buNone/>
            </a:pPr>
            <a:r>
              <a:rPr lang="en-US">
                <a:latin typeface="Aptos"/>
              </a:rPr>
              <a:t>We join God in His work of transforming and changing lives at every level of the human experience. </a:t>
            </a:r>
            <a:endParaRPr lang="en-US"/>
          </a:p>
        </p:txBody>
      </p:sp>
      <p:sp>
        <p:nvSpPr>
          <p:cNvPr id="5" name="Title 4">
            <a:extLst>
              <a:ext uri="{FF2B5EF4-FFF2-40B4-BE49-F238E27FC236}">
                <a16:creationId xmlns:a16="http://schemas.microsoft.com/office/drawing/2014/main" id="{FAD1EF5D-E6CA-3A88-7E47-A3AEE8A7E286}"/>
              </a:ext>
            </a:extLst>
          </p:cNvPr>
          <p:cNvSpPr>
            <a:spLocks noGrp="1"/>
          </p:cNvSpPr>
          <p:nvPr>
            <p:ph type="title"/>
          </p:nvPr>
        </p:nvSpPr>
        <p:spPr>
          <a:xfrm>
            <a:off x="1196163" y="547688"/>
            <a:ext cx="15952009" cy="1744574"/>
          </a:xfrm>
        </p:spPr>
        <p:txBody>
          <a:bodyPr>
            <a:noAutofit/>
          </a:bodyPr>
          <a:lstStyle/>
          <a:p>
            <a:r>
              <a:rPr lang="en-US" sz="5400">
                <a:latin typeface="Aptos"/>
              </a:rPr>
              <a:t>Great Commission &amp; Great Commandment </a:t>
            </a:r>
            <a:endParaRPr lang="en-US" sz="5400"/>
          </a:p>
        </p:txBody>
      </p:sp>
    </p:spTree>
    <p:extLst>
      <p:ext uri="{BB962C8B-B14F-4D97-AF65-F5344CB8AC3E}">
        <p14:creationId xmlns:p14="http://schemas.microsoft.com/office/powerpoint/2010/main" val="913719662"/>
      </p:ext>
    </p:extLst>
  </p:cSld>
  <p:clrMapOvr>
    <a:masterClrMapping/>
  </p:clrMapOvr>
</p:sld>
</file>

<file path=ppt/theme/theme1.xml><?xml version="1.0" encoding="utf-8"?>
<a:theme xmlns:a="http://schemas.openxmlformats.org/drawingml/2006/main" name="WR-2023-Basic">
  <a:themeElements>
    <a:clrScheme name="WR Brand Updated">
      <a:dk1>
        <a:srgbClr val="424242"/>
      </a:dk1>
      <a:lt1>
        <a:srgbClr val="FFFFFF"/>
      </a:lt1>
      <a:dk2>
        <a:srgbClr val="0098DC"/>
      </a:dk2>
      <a:lt2>
        <a:srgbClr val="E7E6E6"/>
      </a:lt2>
      <a:accent1>
        <a:srgbClr val="009CDB"/>
      </a:accent1>
      <a:accent2>
        <a:srgbClr val="00AE99"/>
      </a:accent2>
      <a:accent3>
        <a:srgbClr val="E9C31D"/>
      </a:accent3>
      <a:accent4>
        <a:srgbClr val="823C82"/>
      </a:accent4>
      <a:accent5>
        <a:srgbClr val="000000"/>
      </a:accent5>
      <a:accent6>
        <a:srgbClr val="666666"/>
      </a:accent6>
      <a:hlink>
        <a:srgbClr val="009DDC"/>
      </a:hlink>
      <a:folHlink>
        <a:srgbClr val="823C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R-2023-Basic" id="{186462A9-E7C6-D148-ADF5-53D3BD67D5EC}" vid="{12EAE27F-E5D1-8543-AC10-594234BE60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AAF80EB8076E4186E72EB2ACC827F1" ma:contentTypeVersion="34" ma:contentTypeDescription="Create a new document." ma:contentTypeScope="" ma:versionID="b4ff52554f5000b0e21827aa2746dd28">
  <xsd:schema xmlns:xsd="http://www.w3.org/2001/XMLSchema" xmlns:xs="http://www.w3.org/2001/XMLSchema" xmlns:p="http://schemas.microsoft.com/office/2006/metadata/properties" xmlns:ns2="b0216d7a-cdb4-40f2-a764-0fdc0c23dfe4" xmlns:ns3="6653ceaa-13b2-4b40-8ad0-ee1916116031" targetNamespace="http://schemas.microsoft.com/office/2006/metadata/properties" ma:root="true" ma:fieldsID="1a9def2eeed1ee47d023f01459f1b902" ns2:_="" ns3:_="">
    <xsd:import namespace="b0216d7a-cdb4-40f2-a764-0fdc0c23dfe4"/>
    <xsd:import namespace="6653ceaa-13b2-4b40-8ad0-ee191611603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Still_x0020_Needed" minOccurs="0"/>
                <xsd:element ref="ns2:l5977f24102640c18b46e50e7fb6a962" minOccurs="0"/>
                <xsd:element ref="ns2:jf720b1a241149c4b86785a1e594181a" minOccurs="0"/>
                <xsd:element ref="ns2:eb36ba2e9a254f669e7d69055890b5f1" minOccurs="0"/>
                <xsd:element ref="ns2:pbce4eb457134af28b2e80f77ed240f6" minOccurs="0"/>
                <xsd:element ref="ns2:Retention_x0020_Date" minOccurs="0"/>
                <xsd:element ref="ns2:Policy_x0020_Procedure_x0020__x0023_" minOccurs="0"/>
                <xsd:element ref="ns2:bfac7ceafba846a39dcd16fa8dbaaa2c" minOccurs="0"/>
                <xsd:element ref="ns2:Last_x0020_Reviewed" minOccurs="0"/>
                <xsd:element ref="ns2:Classification" minOccurs="0"/>
                <xsd:element ref="ns2:Document_x0020_Detail_x0020__x002d__x0020_HO" minOccurs="0"/>
                <xsd:element ref="ns2:Notes0" minOccurs="0"/>
                <xsd:element ref="ns2:Active_x002d_Archiv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216d7a-cdb4-40f2-a764-0fdc0c23df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0b69488-d316-4a7a-864e-9286f66922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Still_x0020_Needed" ma:index="21" nillable="true" ma:displayName="Still Needed" ma:format="Dropdown" ma:internalName="Still_x0020_Needed">
      <xsd:simpleType>
        <xsd:restriction base="dms:Choice">
          <xsd:enumeration value="Yes - In Process"/>
          <xsd:enumeration value="Yes - In Use/Used"/>
          <xsd:enumeration value="No"/>
        </xsd:restriction>
      </xsd:simpleType>
    </xsd:element>
    <xsd:element name="l5977f24102640c18b46e50e7fb6a962" ma:index="23" nillable="true" ma:taxonomy="true" ma:internalName="l5977f24102640c18b46e50e7fb6a962" ma:taxonomyFieldName="Doc_x002f_Media_x0020_Type" ma:displayName="Doc/Media Type" ma:default="" ma:fieldId="{55977f24-1026-40c1-8b46-e50e7fb6a962}" ma:taxonomyMulti="true" ma:sspId="90b69488-d316-4a7a-864e-9286f6692201" ma:termSetId="ff4044a4-f7e1-41cb-84e5-b550a6a6e64b" ma:anchorId="00000000-0000-0000-0000-000000000000" ma:open="true" ma:isKeyword="false">
      <xsd:complexType>
        <xsd:sequence>
          <xsd:element ref="pc:Terms" minOccurs="0" maxOccurs="1"/>
        </xsd:sequence>
      </xsd:complexType>
    </xsd:element>
    <xsd:element name="jf720b1a241149c4b86785a1e594181a" ma:index="25" nillable="true" ma:taxonomy="true" ma:internalName="jf720b1a241149c4b86785a1e594181a" ma:taxonomyFieldName="Responsible_x0020_Group" ma:displayName="Responsible Group" ma:default="" ma:fieldId="{3f720b1a-2411-49c4-b867-85a1e594181a}" ma:sspId="90b69488-d316-4a7a-864e-9286f6692201" ma:termSetId="7c372712-f098-439a-89e0-6423daa10868" ma:anchorId="00000000-0000-0000-0000-000000000000" ma:open="false" ma:isKeyword="false">
      <xsd:complexType>
        <xsd:sequence>
          <xsd:element ref="pc:Terms" minOccurs="0" maxOccurs="1"/>
        </xsd:sequence>
      </xsd:complexType>
    </xsd:element>
    <xsd:element name="eb36ba2e9a254f669e7d69055890b5f1" ma:index="27" nillable="true" ma:taxonomy="true" ma:internalName="eb36ba2e9a254f669e7d69055890b5f1" ma:taxonomyFieldName="Initiative_x002f_Program" ma:displayName="Initiative/Program" ma:default="" ma:fieldId="{eb36ba2e-9a25-4f66-9e7d-69055890b5f1}" ma:sspId="90b69488-d316-4a7a-864e-9286f6692201" ma:termSetId="ab419d10-8d94-471b-8a21-219c2e2c704f" ma:anchorId="00000000-0000-0000-0000-000000000000" ma:open="false" ma:isKeyword="false">
      <xsd:complexType>
        <xsd:sequence>
          <xsd:element ref="pc:Terms" minOccurs="0" maxOccurs="1"/>
        </xsd:sequence>
      </xsd:complexType>
    </xsd:element>
    <xsd:element name="pbce4eb457134af28b2e80f77ed240f6" ma:index="29" nillable="true" ma:taxonomy="true" ma:internalName="pbce4eb457134af28b2e80f77ed240f6" ma:taxonomyFieldName="WR_x0020_Location" ma:displayName="WR Location" ma:default="" ma:fieldId="{9bce4eb4-5713-4af2-8b2e-80f77ed240f6}" ma:sspId="90b69488-d316-4a7a-864e-9286f6692201" ma:termSetId="80ce9f0b-e333-4871-9a26-6b02ac344eee" ma:anchorId="00000000-0000-0000-0000-000000000000" ma:open="false" ma:isKeyword="false">
      <xsd:complexType>
        <xsd:sequence>
          <xsd:element ref="pc:Terms" minOccurs="0" maxOccurs="1"/>
        </xsd:sequence>
      </xsd:complexType>
    </xsd:element>
    <xsd:element name="Retention_x0020_Date" ma:index="30" nillable="true" ma:displayName="Retention Date" ma:format="DateOnly" ma:internalName="Retention_x0020_Date">
      <xsd:simpleType>
        <xsd:restriction base="dms:DateTime"/>
      </xsd:simpleType>
    </xsd:element>
    <xsd:element name="Policy_x0020_Procedure_x0020__x0023_" ma:index="31" nillable="true" ma:displayName="Policy Procedure #" ma:internalName="Policy_x0020_Procedure_x0020__x0023_">
      <xsd:simpleType>
        <xsd:restriction base="dms:Number"/>
      </xsd:simpleType>
    </xsd:element>
    <xsd:element name="bfac7ceafba846a39dcd16fa8dbaaa2c" ma:index="33" nillable="true" ma:taxonomy="true" ma:internalName="bfac7ceafba846a39dcd16fa8dbaaa2c" ma:taxonomyFieldName="Policy_x002f_Procedure_x0020_Category" ma:displayName="Policy/Procedure Category" ma:default="" ma:fieldId="{bfac7cea-fba8-46a3-9dcd-16fa8dbaaa2c}" ma:taxonomyMulti="true" ma:sspId="90b69488-d316-4a7a-864e-9286f6692201" ma:termSetId="b51f795e-a2e3-4fa0-8cc3-a0fb60243b8b" ma:anchorId="00000000-0000-0000-0000-000000000000" ma:open="false" ma:isKeyword="false">
      <xsd:complexType>
        <xsd:sequence>
          <xsd:element ref="pc:Terms" minOccurs="0" maxOccurs="1"/>
        </xsd:sequence>
      </xsd:complexType>
    </xsd:element>
    <xsd:element name="Last_x0020_Reviewed" ma:index="34" nillable="true" ma:displayName="Last Reviewed" ma:format="DateOnly" ma:internalName="Last_x0020_Reviewed">
      <xsd:simpleType>
        <xsd:restriction base="dms:DateTime"/>
      </xsd:simpleType>
    </xsd:element>
    <xsd:element name="Classification" ma:index="35" nillable="true" ma:displayName="Classification" ma:internalName="Classification">
      <xsd:complexType>
        <xsd:complexContent>
          <xsd:extension base="dms:MultiChoice">
            <xsd:sequence>
              <xsd:element name="Value" maxOccurs="unbounded" minOccurs="0" nillable="true">
                <xsd:simpleType>
                  <xsd:restriction base="dms:Choice">
                    <xsd:enumeration value="PII"/>
                    <xsd:enumeration value="Confidentiality"/>
                  </xsd:restriction>
                </xsd:simpleType>
              </xsd:element>
            </xsd:sequence>
          </xsd:extension>
        </xsd:complexContent>
      </xsd:complexType>
    </xsd:element>
    <xsd:element name="Document_x0020_Detail_x0020__x002d__x0020_HO" ma:index="36" nillable="true" ma:displayName="Document Detail - HO" ma:format="Dropdown" ma:internalName="Document_x0020_Detail_x0020__x002d__x0020_HO">
      <xsd:simpleType>
        <xsd:union memberTypes="dms:Text">
          <xsd:simpleType>
            <xsd:restriction base="dms:Choice">
              <xsd:enumeration value="Choice 1"/>
            </xsd:restriction>
          </xsd:simpleType>
        </xsd:union>
      </xsd:simpleType>
    </xsd:element>
    <xsd:element name="Notes0" ma:index="37" nillable="true" ma:displayName="Notes" ma:internalName="Notes0">
      <xsd:simpleType>
        <xsd:restriction base="dms:Text">
          <xsd:maxLength value="255"/>
        </xsd:restriction>
      </xsd:simpleType>
    </xsd:element>
    <xsd:element name="Active_x002d_Archive" ma:index="38" nillable="true" ma:displayName="Active-Archive" ma:format="Dropdown" ma:internalName="Active_x002d_Archive">
      <xsd:simpleType>
        <xsd:restriction base="dms:Choice">
          <xsd:enumeration value="Active"/>
          <xsd:enumeration value="Archive"/>
        </xsd:restriction>
      </xsd:simpleType>
    </xsd:element>
    <xsd:element name="MediaServiceObjectDetectorVersions" ma:index="39" nillable="true" ma:displayName="MediaServiceObjectDetectorVersions" ma:hidden="true" ma:indexed="true" ma:internalName="MediaServiceObjectDetectorVersions" ma:readOnly="true">
      <xsd:simpleType>
        <xsd:restriction base="dms:Text"/>
      </xsd:simpleType>
    </xsd:element>
    <xsd:element name="MediaServiceSearchProperties" ma:index="4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53ceaa-13b2-4b40-8ad0-ee191611603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0e99b04-b8a1-48a3-a411-63803f0e936c}" ma:internalName="TaxCatchAll" ma:showField="CatchAllData" ma:web="6653ceaa-13b2-4b40-8ad0-ee19161160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bce4eb457134af28b2e80f77ed240f6 xmlns="b0216d7a-cdb4-40f2-a764-0fdc0c23dfe4">
      <Terms xmlns="http://schemas.microsoft.com/office/infopath/2007/PartnerControls"/>
    </pbce4eb457134af28b2e80f77ed240f6>
    <Notes0 xmlns="b0216d7a-cdb4-40f2-a764-0fdc0c23dfe4" xsi:nil="true"/>
    <Active_x002d_Archive xmlns="b0216d7a-cdb4-40f2-a764-0fdc0c23dfe4" xsi:nil="true"/>
    <bfac7ceafba846a39dcd16fa8dbaaa2c xmlns="b0216d7a-cdb4-40f2-a764-0fdc0c23dfe4">
      <Terms xmlns="http://schemas.microsoft.com/office/infopath/2007/PartnerControls"/>
    </bfac7ceafba846a39dcd16fa8dbaaa2c>
    <TaxCatchAll xmlns="6653ceaa-13b2-4b40-8ad0-ee1916116031" xsi:nil="true"/>
    <Still_x0020_Needed xmlns="b0216d7a-cdb4-40f2-a764-0fdc0c23dfe4" xsi:nil="true"/>
    <eb36ba2e9a254f669e7d69055890b5f1 xmlns="b0216d7a-cdb4-40f2-a764-0fdc0c23dfe4">
      <Terms xmlns="http://schemas.microsoft.com/office/infopath/2007/PartnerControls"/>
    </eb36ba2e9a254f669e7d69055890b5f1>
    <Retention_x0020_Date xmlns="b0216d7a-cdb4-40f2-a764-0fdc0c23dfe4" xsi:nil="true"/>
    <Classification xmlns="b0216d7a-cdb4-40f2-a764-0fdc0c23dfe4" xsi:nil="true"/>
    <Last_x0020_Reviewed xmlns="b0216d7a-cdb4-40f2-a764-0fdc0c23dfe4" xsi:nil="true"/>
    <lcf76f155ced4ddcb4097134ff3c332f xmlns="b0216d7a-cdb4-40f2-a764-0fdc0c23dfe4">
      <Terms xmlns="http://schemas.microsoft.com/office/infopath/2007/PartnerControls"/>
    </lcf76f155ced4ddcb4097134ff3c332f>
    <l5977f24102640c18b46e50e7fb6a962 xmlns="b0216d7a-cdb4-40f2-a764-0fdc0c23dfe4">
      <Terms xmlns="http://schemas.microsoft.com/office/infopath/2007/PartnerControls"/>
    </l5977f24102640c18b46e50e7fb6a962>
    <Policy_x0020_Procedure_x0020__x0023_ xmlns="b0216d7a-cdb4-40f2-a764-0fdc0c23dfe4" xsi:nil="true"/>
    <jf720b1a241149c4b86785a1e594181a xmlns="b0216d7a-cdb4-40f2-a764-0fdc0c23dfe4">
      <Terms xmlns="http://schemas.microsoft.com/office/infopath/2007/PartnerControls"/>
    </jf720b1a241149c4b86785a1e594181a>
    <Document_x0020_Detail_x0020__x002d__x0020_HO xmlns="b0216d7a-cdb4-40f2-a764-0fdc0c23dfe4" xsi:nil="true"/>
    <SharedWithUsers xmlns="6653ceaa-13b2-4b40-8ad0-ee1916116031">
      <UserInfo>
        <DisplayName>Joann Oh</DisplayName>
        <AccountId>57</AccountId>
        <AccountType/>
      </UserInfo>
      <UserInfo>
        <DisplayName>Myal Greene</DisplayName>
        <AccountId>42</AccountId>
        <AccountType/>
      </UserInfo>
      <UserInfo>
        <DisplayName>Emily Tielmann</DisplayName>
        <AccountId>689</AccountId>
        <AccountType/>
      </UserInfo>
      <UserInfo>
        <DisplayName>Calla Parker</DisplayName>
        <AccountId>50</AccountId>
        <AccountType/>
      </UserInfo>
      <UserInfo>
        <DisplayName>Jeff Walser</DisplayName>
        <AccountId>23</AccountId>
        <AccountType/>
      </UserInfo>
      <UserInfo>
        <DisplayName>Lanre Williams-Ayedun</DisplayName>
        <AccountId>191</AccountId>
        <AccountType/>
      </UserInfo>
      <UserInfo>
        <DisplayName>Dennis Mwangwela</DisplayName>
        <AccountId>322</AccountId>
        <AccountType/>
      </UserInfo>
    </SharedWithUsers>
  </documentManagement>
</p:properties>
</file>

<file path=customXml/itemProps1.xml><?xml version="1.0" encoding="utf-8"?>
<ds:datastoreItem xmlns:ds="http://schemas.openxmlformats.org/officeDocument/2006/customXml" ds:itemID="{1C1B3DD3-507D-430C-BBF2-419C56FE8FEB}">
  <ds:schemaRefs>
    <ds:schemaRef ds:uri="http://schemas.microsoft.com/sharepoint/v3/contenttype/forms"/>
  </ds:schemaRefs>
</ds:datastoreItem>
</file>

<file path=customXml/itemProps2.xml><?xml version="1.0" encoding="utf-8"?>
<ds:datastoreItem xmlns:ds="http://schemas.openxmlformats.org/officeDocument/2006/customXml" ds:itemID="{F7F50B68-0C9A-4011-863C-CF88CA795278}">
  <ds:schemaRefs>
    <ds:schemaRef ds:uri="6653ceaa-13b2-4b40-8ad0-ee1916116031"/>
    <ds:schemaRef ds:uri="b0216d7a-cdb4-40f2-a764-0fdc0c23df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EDF8E18-CC08-4B6F-93E1-EC76C2A2A694}">
  <ds:schemaRefs>
    <ds:schemaRef ds:uri="6653ceaa-13b2-4b40-8ad0-ee1916116031"/>
    <ds:schemaRef ds:uri="b0216d7a-cdb4-40f2-a764-0fdc0c23dfe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WR-2023-Basic</Template>
  <Application>Microsoft Office PowerPoint</Application>
  <PresentationFormat>Custom</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WR-2023-Basic</vt:lpstr>
      <vt:lpstr>Integral Mission: The Example of Jesus</vt:lpstr>
      <vt:lpstr>Integral Mission</vt:lpstr>
      <vt:lpstr>Origins of Integral Mission</vt:lpstr>
      <vt:lpstr>World Relief Definition</vt:lpstr>
      <vt:lpstr>PowerPoint Presentation</vt:lpstr>
      <vt:lpstr>Jesus Christ's Ministry </vt:lpstr>
      <vt:lpstr>Jesus Christ's Ministry </vt:lpstr>
      <vt:lpstr>Great Commission &amp; Great Commandment </vt:lpstr>
      <vt:lpstr>Great Commission &amp; Great Commandment </vt:lpstr>
      <vt:lpstr>Integral Mission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Church-Partner-Summit (Presentation)</dc:title>
  <cp:revision>4</cp:revision>
  <dcterms:created xsi:type="dcterms:W3CDTF">2006-08-16T00:00:00Z</dcterms:created>
  <dcterms:modified xsi:type="dcterms:W3CDTF">2024-05-23T13:57:14Z</dcterms:modified>
  <dc:identifier>DAF7S9QLqiM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0x010100A4AAF80EB8076E4186E72EB2ACC827F1</vt:lpwstr>
  </property>
  <property fmtid="{D5CDD505-2E9C-101B-9397-08002B2CF9AE}" pid="3" name="Doc/Media Type">
    <vt:lpwstr/>
  </property>
  <property fmtid="{D5CDD505-2E9C-101B-9397-08002B2CF9AE}" pid="4" name="Responsible Group">
    <vt:lpwstr/>
  </property>
  <property fmtid="{D5CDD505-2E9C-101B-9397-08002B2CF9AE}" pid="5" name="MediaServiceImageTags">
    <vt:lpwstr/>
  </property>
  <property fmtid="{D5CDD505-2E9C-101B-9397-08002B2CF9AE}" pid="6" name="Policy/Procedure Category">
    <vt:lpwstr/>
  </property>
  <property fmtid="{D5CDD505-2E9C-101B-9397-08002B2CF9AE}" pid="7" name="Initiative/Program">
    <vt:lpwstr/>
  </property>
  <property fmtid="{D5CDD505-2E9C-101B-9397-08002B2CF9AE}" pid="8" name="WR Location">
    <vt:lpwstr/>
  </property>
</Properties>
</file>