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0"/>
  </p:notesMasterIdLst>
  <p:sldIdLst>
    <p:sldId id="264" r:id="rId5"/>
    <p:sldId id="539" r:id="rId6"/>
    <p:sldId id="705" r:id="rId7"/>
    <p:sldId id="633" r:id="rId8"/>
    <p:sldId id="634" r:id="rId9"/>
    <p:sldId id="635" r:id="rId10"/>
    <p:sldId id="636" r:id="rId11"/>
    <p:sldId id="632" r:id="rId12"/>
    <p:sldId id="538" r:id="rId13"/>
    <p:sldId id="637" r:id="rId14"/>
    <p:sldId id="267" r:id="rId15"/>
    <p:sldId id="712" r:id="rId16"/>
    <p:sldId id="638" r:id="rId17"/>
    <p:sldId id="706" r:id="rId18"/>
    <p:sldId id="707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D3B93-3BA3-7714-66FE-A171BCEDB230}" v="177" dt="2024-05-15T17:27:06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ptos" panose="020B0004020202020204" pitchFamily="34" charset="0"/>
              </a:defRPr>
            </a:lvl1pPr>
          </a:lstStyle>
          <a:p>
            <a:fld id="{E04E703C-6B8B-F747-85B3-3AD8B8AECC7A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ptos" panose="020B0004020202020204" pitchFamily="34" charset="0"/>
              </a:defRPr>
            </a:lvl1pPr>
          </a:lstStyle>
          <a:p>
            <a:fld id="{043B82CF-6408-C84C-9AA8-14A8D6C4B1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object&#10;&#10;Description automatically generated with medium confidence">
            <a:extLst>
              <a:ext uri="{FF2B5EF4-FFF2-40B4-BE49-F238E27FC236}">
                <a16:creationId xmlns:a16="http://schemas.microsoft.com/office/drawing/2014/main" id="{B434A0CE-39FD-FC3E-9A05-8299BF011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36010-7D6A-ED1A-E9B0-D371434474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2112" y="1136942"/>
            <a:ext cx="10733613" cy="4997158"/>
          </a:xfrm>
        </p:spPr>
        <p:txBody>
          <a:bodyPr anchor="b">
            <a:normAutofit/>
          </a:bodyPr>
          <a:lstStyle>
            <a:lvl1pPr algn="l">
              <a:defRPr sz="96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7412BC-9ABD-6340-542C-9CF19C3A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EDCCE93-4EC7-33F0-69EF-49DC79A8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111" y="9534524"/>
            <a:ext cx="10095222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93D88A-CD9A-8550-2314-5BA9F81C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5E0B6-ACD0-0CFD-E68D-1E15CD3760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2849" y="6667500"/>
            <a:ext cx="10732828" cy="1676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685800" indent="0">
              <a:buNone/>
              <a:defRPr>
                <a:solidFill>
                  <a:schemeClr val="tx1"/>
                </a:solidFill>
              </a:defRPr>
            </a:lvl2pPr>
            <a:lvl3pPr marL="1371600" indent="0">
              <a:buNone/>
              <a:defRPr>
                <a:solidFill>
                  <a:schemeClr val="tx1"/>
                </a:solidFill>
              </a:defRPr>
            </a:lvl3pPr>
            <a:lvl4pPr marL="2057400" indent="0">
              <a:buNone/>
              <a:defRPr>
                <a:solidFill>
                  <a:schemeClr val="tx1"/>
                </a:solidFill>
              </a:defRPr>
            </a:lvl4pPr>
            <a:lvl5pPr marL="27432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0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6193-17FC-6CCF-BA66-3324511C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20A64-96C5-06B1-F24E-06E921A4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3" y="1481138"/>
            <a:ext cx="82538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0D4D6-A7CB-AC46-15ED-C1F183B16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B9FEF-F1AD-8713-4B9C-58C2E34A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3782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BAB60-CBBB-ED69-4CE0-03C739C3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9681" y="9534524"/>
            <a:ext cx="9521732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9867F-412A-DC37-F1D1-26D30DAF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4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34CF-392C-4064-C2A9-2ABE767D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40E77-766A-30A9-2112-3CA4284CD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3" y="1481138"/>
            <a:ext cx="82538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11C11-3DD2-DEB7-BEF3-32C94C564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EC073-C8A7-281B-3FFD-46B49177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3782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DC304-D534-6872-C8F7-C7FEB760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9681" y="9534524"/>
            <a:ext cx="9521732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34201-5ACA-AFB7-8D33-5BBE8F10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5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20DF-8422-3F49-0B97-B994C628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A4BEE-3870-7853-FD37-ECB7EA5EC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97AB9-B948-86BC-05B9-ED966FB1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45679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497F7-181A-1E6D-7ABA-B4BCB6B5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6162" y="9534524"/>
            <a:ext cx="9649046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ED862-7003-884C-8766-2BF9AEDC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1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3ECE8-D3DA-1804-0B26-24809E705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230101" y="547688"/>
            <a:ext cx="3875567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810A7-A3D6-17CE-A228-F36B682CB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8"/>
            <a:ext cx="10733567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5D6A-CBF5-9DF2-502C-C8AF829F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90867" y="9534524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0ED7A-AEE5-D86B-321E-CFC34089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7299" y="9534523"/>
            <a:ext cx="9678284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B1F47-C8FE-ACA6-17DD-62F687DC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6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37CFE1-92C3-09D3-7AFA-F31C5004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888" y="4533664"/>
            <a:ext cx="4726224" cy="12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96FA-A875-89A7-1CBE-3B24510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D5F4-46CD-9574-E73E-47B2DD8B0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8B7B7-DBBB-B1BB-95C5-EEA8DC46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45679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A3B71-5675-DCA3-3C98-8A41802E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6164" y="9534526"/>
            <a:ext cx="10015868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0E1A0-8F27-E28C-D29E-226655DE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2E6C-C05E-1C39-4C73-89378D85A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2113" y="1063072"/>
            <a:ext cx="9836888" cy="5422211"/>
          </a:xfrm>
        </p:spPr>
        <p:txBody>
          <a:bodyPr anchor="b">
            <a:normAutofit/>
          </a:bodyPr>
          <a:lstStyle>
            <a:lvl1pPr>
              <a:defRPr sz="9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46080-F1D2-9891-5F71-A3A8293E7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113" y="7124700"/>
            <a:ext cx="9836888" cy="1443246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6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DCD98-D1B2-9E21-1E03-5DFA310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2973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7A410-5404-843B-FB14-B9F0979B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111" y="9534526"/>
            <a:ext cx="9999921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FBD22-B546-9D9E-6DB2-FF7D9F19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74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2E6C-C05E-1C39-4C73-89378D85A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2113" y="1063072"/>
            <a:ext cx="9836888" cy="5422211"/>
          </a:xfrm>
        </p:spPr>
        <p:txBody>
          <a:bodyPr anchor="b">
            <a:normAutofit/>
          </a:bodyPr>
          <a:lstStyle>
            <a:lvl1pPr>
              <a:defRPr sz="9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46080-F1D2-9891-5F71-A3A8293E7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113" y="7124700"/>
            <a:ext cx="9836888" cy="1443246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6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DCD98-D1B2-9E21-1E03-5DFA310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2973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7A410-5404-843B-FB14-B9F0979B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111" y="9534526"/>
            <a:ext cx="9999921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FBD22-B546-9D9E-6DB2-FF7D9F19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92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2E6C-C05E-1C39-4C73-89378D85A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2113" y="1063072"/>
            <a:ext cx="9836888" cy="5422211"/>
          </a:xfrm>
        </p:spPr>
        <p:txBody>
          <a:bodyPr anchor="b">
            <a:normAutofit/>
          </a:bodyPr>
          <a:lstStyle>
            <a:lvl1pPr>
              <a:defRPr sz="9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46080-F1D2-9891-5F71-A3A8293E7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113" y="7124700"/>
            <a:ext cx="9836888" cy="1443246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6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DCD98-D1B2-9E21-1E03-5DFA310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2973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7A410-5404-843B-FB14-B9F0979B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111" y="9534526"/>
            <a:ext cx="9999921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FBD22-B546-9D9E-6DB2-FF7D9F19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54B4-F6DB-344E-97B5-8FFA9A51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63" y="547688"/>
            <a:ext cx="14864316" cy="21317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1E03C-5C92-C8F9-D389-1C8367490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6163" y="2738438"/>
            <a:ext cx="6863316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29B26-365E-3D57-A37E-DDF0FB0F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97163" y="2738438"/>
            <a:ext cx="6863316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22D60-BC73-C280-DA6D-B3B09156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45679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10371-9951-F0A4-8DB0-CC2AF002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6164" y="9534526"/>
            <a:ext cx="10015868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342E3-B604-C937-E3CA-0077F1B5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B16E-B47E-F000-4728-88A9B915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1" y="547688"/>
            <a:ext cx="147689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D993A-13C0-31C2-BFEC-697D3C6D7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6737103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82492-D187-B992-AD64-26FEE1413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673710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08D6A-FDAC-225F-4E35-FCBC383F2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67702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8ACDC-8899-71F2-97A6-8536AEAB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67702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70EFC-49FE-6AA1-F33E-0DC34DA3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3779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0A52D-B05D-CE1D-4528-F1790A7A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9681" y="9534526"/>
            <a:ext cx="1012779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ECBE5-7228-1B33-67A7-E56988C5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02EB-BD92-C249-4022-91E64E45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A69F-9262-4117-98ED-948E3F16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45679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635AB-7FC8-B381-9240-E4BBD4C7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6162" y="9534526"/>
            <a:ext cx="9792587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A8C4D-5CC1-13F0-415F-64FEE2AD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4B62F-0A98-62E0-B3F0-B9CDF81B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63277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3FD14-F991-017A-853B-04E9F86A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5403" y="9534526"/>
            <a:ext cx="9455001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D87D8-3941-0E55-3D8F-7B2C5FE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970FA-F867-05F6-7677-08713A81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63" y="547688"/>
            <a:ext cx="14864316" cy="2131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2247-774B-10C7-E609-DDBEFED1F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163" y="3110024"/>
            <a:ext cx="14864316" cy="6155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0A276-4B7A-09D6-F041-9646D9F50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45677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79FF6D-D4B4-D1EA-6981-DB2290CB6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6163" y="9534526"/>
            <a:ext cx="1017524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E459F-72B7-3D15-9229-1F2A9EF9C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60950" y="9534526"/>
            <a:ext cx="112705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0" i="0">
                <a:solidFill>
                  <a:schemeClr val="accent1">
                    <a:lumMod val="20000"/>
                    <a:lumOff val="8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3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  <p:sldLayoutId id="2147483674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l" defTabSz="1371600" rtl="0" eaLnBrk="1" latinLnBrk="0" hangingPunct="1">
        <a:lnSpc>
          <a:spcPct val="100000"/>
        </a:lnSpc>
        <a:spcBef>
          <a:spcPct val="0"/>
        </a:spcBef>
        <a:buNone/>
        <a:defRPr sz="6000" b="1" i="0" kern="1200">
          <a:solidFill>
            <a:schemeClr val="tx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AFF5DB-8AD3-3D13-FCFC-29D19959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International Landscape Today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1427C4-B234-BDC8-FC5D-52933092F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>
                <a:latin typeface="Aptos"/>
              </a:rPr>
              <a:t>Lanre Williams-</a:t>
            </a:r>
            <a:r>
              <a:rPr lang="en-US" b="1" err="1">
                <a:latin typeface="Aptos"/>
              </a:rPr>
              <a:t>Ayedun</a:t>
            </a:r>
            <a:endParaRPr lang="en-US" b="1">
              <a:latin typeface="Aptos"/>
            </a:endParaRPr>
          </a:p>
          <a:p>
            <a:r>
              <a:rPr lang="en-US">
                <a:latin typeface="Aptos"/>
              </a:rPr>
              <a:t>Senior Vice President of International Programs</a:t>
            </a:r>
          </a:p>
        </p:txBody>
      </p:sp>
    </p:spTree>
    <p:extLst>
      <p:ext uri="{BB962C8B-B14F-4D97-AF65-F5344CB8AC3E}">
        <p14:creationId xmlns:p14="http://schemas.microsoft.com/office/powerpoint/2010/main" val="90296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0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88C06029-2378-46C7-BD3E-2B3125677EED}"/>
              </a:ext>
            </a:extLst>
          </p:cNvPr>
          <p:cNvSpPr txBox="1"/>
          <p:nvPr/>
        </p:nvSpPr>
        <p:spPr>
          <a:xfrm>
            <a:off x="990600" y="1181100"/>
            <a:ext cx="12801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year, we served 4,807,496 people, including: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558,000</a:t>
            </a:r>
            <a:r>
              <a:rPr lang="en-US" sz="5400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in </a:t>
            </a: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53,766 </a:t>
            </a:r>
            <a:r>
              <a:rPr lang="en-US" sz="5400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</a:t>
            </a: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r>
              <a:rPr lang="en-US" sz="5400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r>
              <a:rPr lang="en-US" sz="5400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earthquake</a:t>
            </a:r>
            <a:endParaRPr lang="en-US" sz="5400" b="1">
              <a:solidFill>
                <a:srgbClr val="6364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6,250 </a:t>
            </a:r>
            <a:r>
              <a:rPr lang="en-US" sz="5400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Israel</a:t>
            </a:r>
            <a:r>
              <a:rPr lang="en-US" sz="5400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17,038 </a:t>
            </a:r>
            <a:r>
              <a:rPr lang="en-US" sz="5400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</a:t>
            </a: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340,000 </a:t>
            </a:r>
            <a:r>
              <a:rPr lang="en-US" sz="5400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</a:t>
            </a: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6,364 </a:t>
            </a:r>
            <a:r>
              <a:rPr lang="en-US" sz="5400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in </a:t>
            </a:r>
            <a:r>
              <a:rPr lang="en-US" sz="54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DRC </a:t>
            </a:r>
            <a:r>
              <a:rPr lang="en-US" sz="5400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response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1AB429-F201-6BD6-37DD-33606ED03E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FAB0003-C99D-D29B-1289-9BA31110619D}"/>
              </a:ext>
            </a:extLst>
          </p:cNvPr>
          <p:cNvSpPr txBox="1">
            <a:spLocks/>
          </p:cNvSpPr>
          <p:nvPr/>
        </p:nvSpPr>
        <p:spPr>
          <a:xfrm>
            <a:off x="838200" y="2995014"/>
            <a:ext cx="8011133" cy="5502771"/>
          </a:xfrm>
          <a:prstGeom prst="rect">
            <a:avLst/>
          </a:prstGeom>
        </p:spPr>
        <p:txBody>
          <a:bodyPr vert="horz" lIns="137160" tIns="68580" rIns="137160" bIns="6858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800" b="1">
                <a:solidFill>
                  <a:schemeClr val="accent6"/>
                </a:solidFill>
                <a:latin typeface="Arial"/>
                <a:cs typeface="Arial"/>
              </a:rPr>
              <a:t>34 CEZs </a:t>
            </a:r>
            <a:r>
              <a:rPr lang="en-US" sz="4800">
                <a:solidFill>
                  <a:schemeClr val="accent6"/>
                </a:solidFill>
                <a:latin typeface="Arial"/>
                <a:cs typeface="Arial"/>
              </a:rPr>
              <a:t>in 8 countries</a:t>
            </a:r>
          </a:p>
          <a:p>
            <a:pPr>
              <a:spcBef>
                <a:spcPts val="0"/>
              </a:spcBef>
            </a:pPr>
            <a:r>
              <a:rPr lang="en-US" sz="4800" b="1">
                <a:solidFill>
                  <a:schemeClr val="accent6"/>
                </a:solidFill>
                <a:latin typeface="Arial"/>
                <a:cs typeface="Arial"/>
              </a:rPr>
              <a:t>3,790 churches </a:t>
            </a:r>
            <a:r>
              <a:rPr lang="en-US" sz="4800">
                <a:solidFill>
                  <a:schemeClr val="accent6"/>
                </a:solidFill>
                <a:latin typeface="Arial"/>
                <a:cs typeface="Arial"/>
              </a:rPr>
              <a:t>engaged</a:t>
            </a:r>
          </a:p>
          <a:p>
            <a:pPr>
              <a:spcBef>
                <a:spcPts val="0"/>
              </a:spcBef>
            </a:pPr>
            <a:endParaRPr lang="en-US" sz="36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4800" b="1">
                <a:solidFill>
                  <a:schemeClr val="accent6"/>
                </a:solidFill>
                <a:latin typeface="Arial"/>
                <a:cs typeface="Arial"/>
              </a:rPr>
              <a:t>502,554 people served </a:t>
            </a:r>
            <a:r>
              <a:rPr lang="en-US" sz="4400">
                <a:solidFill>
                  <a:schemeClr val="accent6"/>
                </a:solidFill>
                <a:latin typeface="Arial"/>
                <a:cs typeface="Arial"/>
              </a:rPr>
              <a:t>through CEZs, including </a:t>
            </a:r>
            <a:r>
              <a:rPr lang="en-US" sz="4800" b="1">
                <a:solidFill>
                  <a:schemeClr val="accent6"/>
                </a:solidFill>
                <a:latin typeface="Arial"/>
                <a:cs typeface="Arial"/>
              </a:rPr>
              <a:t>234,264 reached by CEZ outreach group volunteers</a:t>
            </a:r>
          </a:p>
          <a:p>
            <a:pPr>
              <a:spcBef>
                <a:spcPts val="0"/>
              </a:spcBef>
            </a:pPr>
            <a:endParaRPr lang="en-US" sz="360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360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360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360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360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360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360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US" sz="3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6DB57-692E-303F-76D6-15443DDA8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r="27639"/>
          <a:stretch/>
        </p:blipFill>
        <p:spPr>
          <a:xfrm>
            <a:off x="9577231" y="2037991"/>
            <a:ext cx="7697165" cy="74202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E29D9E5-250B-A2CB-1143-B21217E02F75}"/>
              </a:ext>
            </a:extLst>
          </p:cNvPr>
          <p:cNvSpPr txBox="1">
            <a:spLocks/>
          </p:cNvSpPr>
          <p:nvPr/>
        </p:nvSpPr>
        <p:spPr>
          <a:xfrm>
            <a:off x="1132868" y="1714500"/>
            <a:ext cx="8468332" cy="6858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8819B-7166-8F7F-BC75-D00D64720749}"/>
              </a:ext>
            </a:extLst>
          </p:cNvPr>
          <p:cNvSpPr txBox="1"/>
          <p:nvPr/>
        </p:nvSpPr>
        <p:spPr>
          <a:xfrm>
            <a:off x="837529" y="857773"/>
            <a:ext cx="988634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>
                <a:solidFill>
                  <a:srgbClr val="009CDB"/>
                </a:solidFill>
                <a:latin typeface="Arial"/>
                <a:cs typeface="Arial"/>
              </a:rPr>
              <a:t>Church Empowerment Zones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8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29D9E5-250B-A2CB-1143-B21217E02F75}"/>
              </a:ext>
            </a:extLst>
          </p:cNvPr>
          <p:cNvSpPr txBox="1">
            <a:spLocks/>
          </p:cNvSpPr>
          <p:nvPr/>
        </p:nvSpPr>
        <p:spPr>
          <a:xfrm>
            <a:off x="1132868" y="1714500"/>
            <a:ext cx="8468332" cy="6858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8819B-7166-8F7F-BC75-D00D64720749}"/>
              </a:ext>
            </a:extLst>
          </p:cNvPr>
          <p:cNvSpPr txBox="1"/>
          <p:nvPr/>
        </p:nvSpPr>
        <p:spPr>
          <a:xfrm>
            <a:off x="2907868" y="4416169"/>
            <a:ext cx="988634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 b="1">
                <a:solidFill>
                  <a:srgbClr val="009CDB"/>
                </a:solidFill>
                <a:latin typeface="Arial"/>
                <a:cs typeface="Arial"/>
              </a:rPr>
              <a:t>Flourishing!</a:t>
            </a:r>
            <a:endParaRPr lang="en-US" sz="2400"/>
          </a:p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5915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1AB429-F201-6BD6-37DD-33606ED03E71}"/>
              </a:ext>
            </a:extLst>
          </p:cNvPr>
          <p:cNvSpPr/>
          <p:nvPr/>
        </p:nvSpPr>
        <p:spPr>
          <a:xfrm rot="10800000">
            <a:off x="127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How to Thrive in a Hard Market: Be Proactive and Educate Clients - SIAA">
            <a:extLst>
              <a:ext uri="{FF2B5EF4-FFF2-40B4-BE49-F238E27FC236}">
                <a16:creationId xmlns:a16="http://schemas.microsoft.com/office/drawing/2014/main" id="{4BE292FC-7F88-8AC2-7BA1-B0BB1470B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6" t="38203"/>
          <a:stretch/>
        </p:blipFill>
        <p:spPr bwMode="auto">
          <a:xfrm>
            <a:off x="1176350" y="1829043"/>
            <a:ext cx="8075480" cy="70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5E518-D2B4-E125-4B63-DB615A73AD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46" t="30000" r="43580" b="20371"/>
          <a:stretch/>
        </p:blipFill>
        <p:spPr>
          <a:xfrm>
            <a:off x="10006996" y="1859814"/>
            <a:ext cx="7370132" cy="69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6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1AB429-F201-6BD6-37DD-33606ED03E71}"/>
              </a:ext>
            </a:extLst>
          </p:cNvPr>
          <p:cNvSpPr/>
          <p:nvPr/>
        </p:nvSpPr>
        <p:spPr>
          <a:xfrm rot="10800000">
            <a:off x="127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1678CC-20A0-6ABA-ECA0-EA6B8D93A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6" t="183" r="3026" b="5741"/>
          <a:stretch/>
        </p:blipFill>
        <p:spPr>
          <a:xfrm>
            <a:off x="2066788" y="319308"/>
            <a:ext cx="14163752" cy="96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8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ucket of food&#10;&#10;Description automatically generated">
            <a:extLst>
              <a:ext uri="{FF2B5EF4-FFF2-40B4-BE49-F238E27FC236}">
                <a16:creationId xmlns:a16="http://schemas.microsoft.com/office/drawing/2014/main" id="{2049D4EC-240D-6BF7-F5E1-56ECDB785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7"/>
          <a:stretch/>
        </p:blipFill>
        <p:spPr>
          <a:xfrm>
            <a:off x="3338184" y="430039"/>
            <a:ext cx="8323783" cy="944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7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>
            <a:extLst>
              <a:ext uri="{FF2B5EF4-FFF2-40B4-BE49-F238E27FC236}">
                <a16:creationId xmlns:a16="http://schemas.microsoft.com/office/drawing/2014/main" id="{8AF49F9F-AFF5-2761-75BA-1DD5343964D3}"/>
              </a:ext>
            </a:extLst>
          </p:cNvPr>
          <p:cNvSpPr/>
          <p:nvPr/>
        </p:nvSpPr>
        <p:spPr>
          <a:xfrm rot="10800000">
            <a:off x="0" y="0"/>
            <a:ext cx="10012528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5F47D519-9627-F42D-04FE-CE207E14105F}"/>
              </a:ext>
            </a:extLst>
          </p:cNvPr>
          <p:cNvSpPr/>
          <p:nvPr/>
        </p:nvSpPr>
        <p:spPr>
          <a:xfrm>
            <a:off x="8305800" y="0"/>
            <a:ext cx="10012528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A8D49B4-DAAC-2EE1-D22F-4C04597CD2A5}"/>
              </a:ext>
            </a:extLst>
          </p:cNvPr>
          <p:cNvSpPr txBox="1"/>
          <p:nvPr/>
        </p:nvSpPr>
        <p:spPr>
          <a:xfrm>
            <a:off x="-2438400" y="1333500"/>
            <a:ext cx="1325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'Emergency unfolding' in flooded South Sudan - BBC News">
            <a:extLst>
              <a:ext uri="{FF2B5EF4-FFF2-40B4-BE49-F238E27FC236}">
                <a16:creationId xmlns:a16="http://schemas.microsoft.com/office/drawing/2014/main" id="{88D64047-DF2B-EB52-08D4-F3EC4AEC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47818"/>
            <a:ext cx="14401800" cy="959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3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>
            <a:extLst>
              <a:ext uri="{FF2B5EF4-FFF2-40B4-BE49-F238E27FC236}">
                <a16:creationId xmlns:a16="http://schemas.microsoft.com/office/drawing/2014/main" id="{8AF49F9F-AFF5-2761-75BA-1DD5343964D3}"/>
              </a:ext>
            </a:extLst>
          </p:cNvPr>
          <p:cNvSpPr/>
          <p:nvPr/>
        </p:nvSpPr>
        <p:spPr>
          <a:xfrm rot="10800000">
            <a:off x="0" y="0"/>
            <a:ext cx="10012528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5F47D519-9627-F42D-04FE-CE207E14105F}"/>
              </a:ext>
            </a:extLst>
          </p:cNvPr>
          <p:cNvSpPr/>
          <p:nvPr/>
        </p:nvSpPr>
        <p:spPr>
          <a:xfrm>
            <a:off x="8305800" y="0"/>
            <a:ext cx="10012528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6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A8D49B4-DAAC-2EE1-D22F-4C04597CD2A5}"/>
              </a:ext>
            </a:extLst>
          </p:cNvPr>
          <p:cNvSpPr txBox="1"/>
          <p:nvPr/>
        </p:nvSpPr>
        <p:spPr>
          <a:xfrm>
            <a:off x="-2438400" y="1333500"/>
            <a:ext cx="1325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4" name="Picture 2" descr="'Emergency unfolding' in flooded South Sudan - BBC News">
            <a:extLst>
              <a:ext uri="{FF2B5EF4-FFF2-40B4-BE49-F238E27FC236}">
                <a16:creationId xmlns:a16="http://schemas.microsoft.com/office/drawing/2014/main" id="{88D64047-DF2B-EB52-08D4-F3EC4AEC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1638300"/>
            <a:ext cx="9628843" cy="64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riding a four wheeler in a muddy area&#10;&#10;Description automatically generated">
            <a:extLst>
              <a:ext uri="{FF2B5EF4-FFF2-40B4-BE49-F238E27FC236}">
                <a16:creationId xmlns:a16="http://schemas.microsoft.com/office/drawing/2014/main" id="{AD0AD945-3C25-DFB2-4FFD-B7B3AF2FB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96" y="1638300"/>
            <a:ext cx="8550204" cy="64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5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1AB429-F201-6BD6-37DD-33606ED03E71}"/>
              </a:ext>
            </a:extLst>
          </p:cNvPr>
          <p:cNvSpPr/>
          <p:nvPr/>
        </p:nvSpPr>
        <p:spPr>
          <a:xfrm rot="10800000">
            <a:off x="313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F148D-A5BA-6B40-6181-60092CCF0F5D}"/>
              </a:ext>
            </a:extLst>
          </p:cNvPr>
          <p:cNvSpPr txBox="1"/>
          <p:nvPr/>
        </p:nvSpPr>
        <p:spPr>
          <a:xfrm>
            <a:off x="914400" y="8844858"/>
            <a:ext cx="1645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Hundreds of millions of people have been driven from their homes by three interconnected realities — violent conflict, climate change and extreme poverty. </a:t>
            </a:r>
            <a:endParaRPr lang="en-US" sz="3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571500"/>
            <a:ext cx="14630400" cy="8057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76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1562ED-9B45-E959-F64A-C0CA92FB8680}"/>
              </a:ext>
            </a:extLst>
          </p:cNvPr>
          <p:cNvGrpSpPr/>
          <p:nvPr/>
        </p:nvGrpSpPr>
        <p:grpSpPr>
          <a:xfrm>
            <a:off x="685801" y="457200"/>
            <a:ext cx="16653150" cy="9372600"/>
            <a:chOff x="389994" y="2338500"/>
            <a:chExt cx="9697699" cy="55684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38E70D-649C-09BA-4C5C-8E2A52811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17000" t="35539" r="35666" b="19630"/>
            <a:stretch/>
          </p:blipFill>
          <p:spPr>
            <a:xfrm>
              <a:off x="389994" y="2740229"/>
              <a:ext cx="9697699" cy="5166676"/>
            </a:xfrm>
            <a:prstGeom prst="rect">
              <a:avLst/>
            </a:prstGeom>
          </p:spPr>
        </p:pic>
        <p:sp>
          <p:nvSpPr>
            <p:cNvPr id="5" name="TextBox 17">
              <a:extLst>
                <a:ext uri="{FF2B5EF4-FFF2-40B4-BE49-F238E27FC236}">
                  <a16:creationId xmlns:a16="http://schemas.microsoft.com/office/drawing/2014/main" id="{3E593BFD-7F5B-A378-89EC-F2CF490D3CB4}"/>
                </a:ext>
              </a:extLst>
            </p:cNvPr>
            <p:cNvSpPr txBox="1"/>
            <p:nvPr/>
          </p:nvSpPr>
          <p:spPr>
            <a:xfrm>
              <a:off x="389994" y="2338500"/>
              <a:ext cx="9697698" cy="8868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9CD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COVID slowed poverty reduction. War in Ukraine &amp; inflation also challenge progress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9CD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1AB429-F201-6BD6-37DD-33606ED03E71}"/>
              </a:ext>
            </a:extLst>
          </p:cNvPr>
          <p:cNvSpPr/>
          <p:nvPr/>
        </p:nvSpPr>
        <p:spPr>
          <a:xfrm rot="10800000">
            <a:off x="313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C971EC-8A71-8883-E850-8369B08A64CB}"/>
              </a:ext>
            </a:extLst>
          </p:cNvPr>
          <p:cNvGrpSpPr/>
          <p:nvPr/>
        </p:nvGrpSpPr>
        <p:grpSpPr>
          <a:xfrm>
            <a:off x="764409" y="1485900"/>
            <a:ext cx="16759181" cy="7654746"/>
            <a:chOff x="10106556" y="1411838"/>
            <a:chExt cx="7791450" cy="68204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CA0930-38CC-33EF-59DC-1AD3AA20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67" t="18519" r="29416" b="38815"/>
            <a:stretch/>
          </p:blipFill>
          <p:spPr>
            <a:xfrm>
              <a:off x="10106556" y="1411838"/>
              <a:ext cx="7791450" cy="682047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5E88D4-0C45-C616-232B-D208B25682AD}"/>
                </a:ext>
              </a:extLst>
            </p:cNvPr>
            <p:cNvSpPr txBox="1"/>
            <p:nvPr/>
          </p:nvSpPr>
          <p:spPr>
            <a:xfrm>
              <a:off x="10283329" y="1411838"/>
              <a:ext cx="7546065" cy="13163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9CD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Confidence or trust in national governments and parliaments declining in the Global South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51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AC0A88-CFE8-E6DE-E877-0C63BA629895}"/>
              </a:ext>
            </a:extLst>
          </p:cNvPr>
          <p:cNvSpPr txBox="1"/>
          <p:nvPr/>
        </p:nvSpPr>
        <p:spPr>
          <a:xfrm>
            <a:off x="457200" y="4500801"/>
            <a:ext cx="12039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>
                <a:solidFill>
                  <a:srgbClr val="3B4037"/>
                </a:solidFill>
                <a:effectLst/>
                <a:highlight>
                  <a:srgbClr val="F6F7F8"/>
                </a:highlight>
                <a:latin typeface="proxima-nova"/>
              </a:rPr>
              <a:t>Open Doors Report, 2024: </a:t>
            </a:r>
          </a:p>
          <a:p>
            <a:pPr algn="l"/>
            <a:endParaRPr lang="en-US" sz="3200" b="1" i="0">
              <a:solidFill>
                <a:srgbClr val="3B4037"/>
              </a:solidFill>
              <a:effectLst/>
              <a:highlight>
                <a:srgbClr val="F6F7F8"/>
              </a:highlight>
              <a:latin typeface="proxima-nova"/>
            </a:endParaRPr>
          </a:p>
          <a:p>
            <a:pPr algn="l"/>
            <a:r>
              <a:rPr lang="en-US" sz="3200" b="0" i="0">
                <a:solidFill>
                  <a:srgbClr val="3B4037"/>
                </a:solidFill>
                <a:effectLst/>
                <a:highlight>
                  <a:srgbClr val="F6F7F8"/>
                </a:highlight>
                <a:latin typeface="proxima-nova"/>
              </a:rPr>
              <a:t>Political instability, war and extremism has created a perilous situation for Christians. Amid lawlessness, jihadist groups have thrived. Weak governments fail to stop them. </a:t>
            </a:r>
          </a:p>
          <a:p>
            <a:pPr algn="l"/>
            <a:endParaRPr lang="en-US" sz="3200" b="0" i="0">
              <a:solidFill>
                <a:srgbClr val="3B4037"/>
              </a:solidFill>
              <a:effectLst/>
              <a:highlight>
                <a:srgbClr val="F6F7F8"/>
              </a:highlight>
              <a:latin typeface="proxima-nova"/>
            </a:endParaRPr>
          </a:p>
          <a:p>
            <a:pPr algn="l"/>
            <a:r>
              <a:rPr lang="en-US" sz="3200" b="0" i="0">
                <a:solidFill>
                  <a:srgbClr val="3B4037"/>
                </a:solidFill>
                <a:effectLst/>
                <a:highlight>
                  <a:srgbClr val="F6F7F8"/>
                </a:highlight>
                <a:latin typeface="proxima-nova"/>
              </a:rPr>
              <a:t>Most Christians murdered for their faith in 2023 were killed in Sub-Saharan Africa. </a:t>
            </a:r>
          </a:p>
          <a:p>
            <a:pPr algn="l"/>
            <a:endParaRPr lang="en-US" sz="3200" b="0" i="0">
              <a:solidFill>
                <a:srgbClr val="3B4037"/>
              </a:solidFill>
              <a:effectLst/>
              <a:highlight>
                <a:srgbClr val="F6F7F8"/>
              </a:highlight>
              <a:latin typeface="proxima-nova"/>
            </a:endParaRPr>
          </a:p>
          <a:p>
            <a:pPr algn="l"/>
            <a:r>
              <a:rPr lang="en-US" sz="3200" b="0" i="0">
                <a:solidFill>
                  <a:srgbClr val="3B4037"/>
                </a:solidFill>
                <a:effectLst/>
                <a:highlight>
                  <a:srgbClr val="F6F7F8"/>
                </a:highlight>
                <a:latin typeface="proxima-nova"/>
              </a:rPr>
              <a:t>Of 34.5 million displaced people across Sub-Saharan Africa, around 16.2 million are Christians.</a:t>
            </a:r>
          </a:p>
          <a:p>
            <a:endParaRPr lang="en-US"/>
          </a:p>
        </p:txBody>
      </p:sp>
      <p:pic>
        <p:nvPicPr>
          <p:cNvPr id="10" name="chart">
            <a:extLst>
              <a:ext uri="{FF2B5EF4-FFF2-40B4-BE49-F238E27FC236}">
                <a16:creationId xmlns:a16="http://schemas.microsoft.com/office/drawing/2014/main" id="{92D2A63E-E4EF-32BA-C87B-2CA413FA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6" t="52146" r="45829" b="33480"/>
          <a:stretch/>
        </p:blipFill>
        <p:spPr>
          <a:xfrm>
            <a:off x="762000" y="571500"/>
            <a:ext cx="11047820" cy="2985388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67DEA187-CEF8-B429-7C82-D30E2C8AF940}"/>
              </a:ext>
            </a:extLst>
          </p:cNvPr>
          <p:cNvSpPr/>
          <p:nvPr/>
        </p:nvSpPr>
        <p:spPr>
          <a:xfrm>
            <a:off x="1981200" y="3848100"/>
            <a:ext cx="10820400" cy="361450"/>
          </a:xfrm>
          <a:custGeom>
            <a:avLst/>
            <a:gdLst/>
            <a:ahLst/>
            <a:cxnLst/>
            <a:rect l="l" t="t" r="r" b="b"/>
            <a:pathLst>
              <a:path w="14423970" h="474789">
                <a:moveTo>
                  <a:pt x="0" y="0"/>
                </a:moveTo>
                <a:lnTo>
                  <a:pt x="14423970" y="0"/>
                </a:lnTo>
                <a:lnTo>
                  <a:pt x="14423970" y="474789"/>
                </a:lnTo>
                <a:lnTo>
                  <a:pt x="0" y="474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6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81AB429-F201-6BD6-37DD-33606ED03E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Free Stock Photo of Fragile Sign | Download Free Images and Free ...">
            <a:extLst>
              <a:ext uri="{FF2B5EF4-FFF2-40B4-BE49-F238E27FC236}">
                <a16:creationId xmlns:a16="http://schemas.microsoft.com/office/drawing/2014/main" id="{9E5CF8F1-6A8A-F364-D7F3-8EDD18C38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6" b="15214"/>
          <a:stretch/>
        </p:blipFill>
        <p:spPr bwMode="auto">
          <a:xfrm rot="20537765">
            <a:off x="732940" y="1271911"/>
            <a:ext cx="7144866" cy="34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AF991664-2F25-C79B-B02C-624DA6DD7B65}"/>
              </a:ext>
            </a:extLst>
          </p:cNvPr>
          <p:cNvSpPr txBox="1"/>
          <p:nvPr/>
        </p:nvSpPr>
        <p:spPr>
          <a:xfrm>
            <a:off x="2667000" y="4991100"/>
            <a:ext cx="13258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to risk </a:t>
            </a:r>
            <a:r>
              <a:rPr lang="en-US" sz="6600" b="1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66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6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coping capacities </a:t>
            </a:r>
          </a:p>
          <a:p>
            <a:pPr algn="ctr"/>
            <a:r>
              <a:rPr lang="en-US" sz="7200" b="1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en-US" sz="7200" b="1">
                <a:solidFill>
                  <a:srgbClr val="6364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fragility </a:t>
            </a:r>
          </a:p>
        </p:txBody>
      </p:sp>
    </p:spTree>
    <p:extLst>
      <p:ext uri="{BB962C8B-B14F-4D97-AF65-F5344CB8AC3E}">
        <p14:creationId xmlns:p14="http://schemas.microsoft.com/office/powerpoint/2010/main" val="99894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357" b="-14357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908559-FFBA-0EA2-C75B-348B3BEA1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158022"/>
            <a:ext cx="14610905" cy="91219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6407746F-8EFB-4056-A454-0870CE019CC2}"/>
              </a:ext>
            </a:extLst>
          </p:cNvPr>
          <p:cNvSpPr txBox="1"/>
          <p:nvPr/>
        </p:nvSpPr>
        <p:spPr>
          <a:xfrm>
            <a:off x="228600" y="163414"/>
            <a:ext cx="1783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working together in the midst of fragility</a:t>
            </a:r>
            <a:endParaRPr lang="en-US" sz="6600" b="1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3256"/>
      </p:ext>
    </p:extLst>
  </p:cSld>
  <p:clrMapOvr>
    <a:masterClrMapping/>
  </p:clrMapOvr>
</p:sld>
</file>

<file path=ppt/theme/theme1.xml><?xml version="1.0" encoding="utf-8"?>
<a:theme xmlns:a="http://schemas.openxmlformats.org/drawingml/2006/main" name="WR-2023-Basic">
  <a:themeElements>
    <a:clrScheme name="WR Brand Updated">
      <a:dk1>
        <a:srgbClr val="424242"/>
      </a:dk1>
      <a:lt1>
        <a:srgbClr val="FFFFFF"/>
      </a:lt1>
      <a:dk2>
        <a:srgbClr val="0098DC"/>
      </a:dk2>
      <a:lt2>
        <a:srgbClr val="E7E6E6"/>
      </a:lt2>
      <a:accent1>
        <a:srgbClr val="009CDB"/>
      </a:accent1>
      <a:accent2>
        <a:srgbClr val="00AE99"/>
      </a:accent2>
      <a:accent3>
        <a:srgbClr val="E9C31D"/>
      </a:accent3>
      <a:accent4>
        <a:srgbClr val="823C82"/>
      </a:accent4>
      <a:accent5>
        <a:srgbClr val="000000"/>
      </a:accent5>
      <a:accent6>
        <a:srgbClr val="666666"/>
      </a:accent6>
      <a:hlink>
        <a:srgbClr val="009DDC"/>
      </a:hlink>
      <a:folHlink>
        <a:srgbClr val="823C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-2023-Basic" id="{186462A9-E7C6-D148-ADF5-53D3BD67D5EC}" vid="{12EAE27F-E5D1-8543-AC10-594234BE60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bce4eb457134af28b2e80f77ed240f6 xmlns="b0216d7a-cdb4-40f2-a764-0fdc0c23dfe4">
      <Terms xmlns="http://schemas.microsoft.com/office/infopath/2007/PartnerControls"/>
    </pbce4eb457134af28b2e80f77ed240f6>
    <Notes0 xmlns="b0216d7a-cdb4-40f2-a764-0fdc0c23dfe4" xsi:nil="true"/>
    <Active_x002d_Archive xmlns="b0216d7a-cdb4-40f2-a764-0fdc0c23dfe4" xsi:nil="true"/>
    <bfac7ceafba846a39dcd16fa8dbaaa2c xmlns="b0216d7a-cdb4-40f2-a764-0fdc0c23dfe4">
      <Terms xmlns="http://schemas.microsoft.com/office/infopath/2007/PartnerControls"/>
    </bfac7ceafba846a39dcd16fa8dbaaa2c>
    <TaxCatchAll xmlns="6653ceaa-13b2-4b40-8ad0-ee1916116031" xsi:nil="true"/>
    <Still_x0020_Needed xmlns="b0216d7a-cdb4-40f2-a764-0fdc0c23dfe4" xsi:nil="true"/>
    <eb36ba2e9a254f669e7d69055890b5f1 xmlns="b0216d7a-cdb4-40f2-a764-0fdc0c23dfe4">
      <Terms xmlns="http://schemas.microsoft.com/office/infopath/2007/PartnerControls"/>
    </eb36ba2e9a254f669e7d69055890b5f1>
    <Retention_x0020_Date xmlns="b0216d7a-cdb4-40f2-a764-0fdc0c23dfe4" xsi:nil="true"/>
    <Classification xmlns="b0216d7a-cdb4-40f2-a764-0fdc0c23dfe4" xsi:nil="true"/>
    <Last_x0020_Reviewed xmlns="b0216d7a-cdb4-40f2-a764-0fdc0c23dfe4" xsi:nil="true"/>
    <lcf76f155ced4ddcb4097134ff3c332f xmlns="b0216d7a-cdb4-40f2-a764-0fdc0c23dfe4">
      <Terms xmlns="http://schemas.microsoft.com/office/infopath/2007/PartnerControls"/>
    </lcf76f155ced4ddcb4097134ff3c332f>
    <l5977f24102640c18b46e50e7fb6a962 xmlns="b0216d7a-cdb4-40f2-a764-0fdc0c23dfe4">
      <Terms xmlns="http://schemas.microsoft.com/office/infopath/2007/PartnerControls"/>
    </l5977f24102640c18b46e50e7fb6a962>
    <Policy_x0020_Procedure_x0020__x0023_ xmlns="b0216d7a-cdb4-40f2-a764-0fdc0c23dfe4" xsi:nil="true"/>
    <jf720b1a241149c4b86785a1e594181a xmlns="b0216d7a-cdb4-40f2-a764-0fdc0c23dfe4">
      <Terms xmlns="http://schemas.microsoft.com/office/infopath/2007/PartnerControls"/>
    </jf720b1a241149c4b86785a1e594181a>
    <Document_x0020_Detail_x0020__x002d__x0020_HO xmlns="b0216d7a-cdb4-40f2-a764-0fdc0c23dfe4" xsi:nil="true"/>
    <SharedWithUsers xmlns="6653ceaa-13b2-4b40-8ad0-ee1916116031">
      <UserInfo>
        <DisplayName>Joann Oh</DisplayName>
        <AccountId>57</AccountId>
        <AccountType/>
      </UserInfo>
      <UserInfo>
        <DisplayName>Myal Greene</DisplayName>
        <AccountId>42</AccountId>
        <AccountType/>
      </UserInfo>
      <UserInfo>
        <DisplayName>Emily Tielmann</DisplayName>
        <AccountId>689</AccountId>
        <AccountType/>
      </UserInfo>
      <UserInfo>
        <DisplayName>Calla Parker</DisplayName>
        <AccountId>50</AccountId>
        <AccountType/>
      </UserInfo>
      <UserInfo>
        <DisplayName>Jeff Walser</DisplayName>
        <AccountId>23</AccountId>
        <AccountType/>
      </UserInfo>
      <UserInfo>
        <DisplayName>Lanre Williams-Ayedun</DisplayName>
        <AccountId>191</AccountId>
        <AccountType/>
      </UserInfo>
      <UserInfo>
        <DisplayName>Dennis Mwangwela</DisplayName>
        <AccountId>322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AAF80EB8076E4186E72EB2ACC827F1" ma:contentTypeVersion="34" ma:contentTypeDescription="Create a new document." ma:contentTypeScope="" ma:versionID="b4ff52554f5000b0e21827aa2746dd28">
  <xsd:schema xmlns:xsd="http://www.w3.org/2001/XMLSchema" xmlns:xs="http://www.w3.org/2001/XMLSchema" xmlns:p="http://schemas.microsoft.com/office/2006/metadata/properties" xmlns:ns2="b0216d7a-cdb4-40f2-a764-0fdc0c23dfe4" xmlns:ns3="6653ceaa-13b2-4b40-8ad0-ee1916116031" targetNamespace="http://schemas.microsoft.com/office/2006/metadata/properties" ma:root="true" ma:fieldsID="1a9def2eeed1ee47d023f01459f1b902" ns2:_="" ns3:_="">
    <xsd:import namespace="b0216d7a-cdb4-40f2-a764-0fdc0c23dfe4"/>
    <xsd:import namespace="6653ceaa-13b2-4b40-8ad0-ee1916116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Still_x0020_Needed" minOccurs="0"/>
                <xsd:element ref="ns2:l5977f24102640c18b46e50e7fb6a962" minOccurs="0"/>
                <xsd:element ref="ns2:jf720b1a241149c4b86785a1e594181a" minOccurs="0"/>
                <xsd:element ref="ns2:eb36ba2e9a254f669e7d69055890b5f1" minOccurs="0"/>
                <xsd:element ref="ns2:pbce4eb457134af28b2e80f77ed240f6" minOccurs="0"/>
                <xsd:element ref="ns2:Retention_x0020_Date" minOccurs="0"/>
                <xsd:element ref="ns2:Policy_x0020_Procedure_x0020__x0023_" minOccurs="0"/>
                <xsd:element ref="ns2:bfac7ceafba846a39dcd16fa8dbaaa2c" minOccurs="0"/>
                <xsd:element ref="ns2:Last_x0020_Reviewed" minOccurs="0"/>
                <xsd:element ref="ns2:Classification" minOccurs="0"/>
                <xsd:element ref="ns2:Document_x0020_Detail_x0020__x002d__x0020_HO" minOccurs="0"/>
                <xsd:element ref="ns2:Notes0" minOccurs="0"/>
                <xsd:element ref="ns2:Active_x002d_Archiv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16d7a-cdb4-40f2-a764-0fdc0c23d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0b69488-d316-4a7a-864e-9286f66922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Still_x0020_Needed" ma:index="21" nillable="true" ma:displayName="Still Needed" ma:format="Dropdown" ma:internalName="Still_x0020_Needed">
      <xsd:simpleType>
        <xsd:restriction base="dms:Choice">
          <xsd:enumeration value="Yes - In Process"/>
          <xsd:enumeration value="Yes - In Use/Used"/>
          <xsd:enumeration value="No"/>
        </xsd:restriction>
      </xsd:simpleType>
    </xsd:element>
    <xsd:element name="l5977f24102640c18b46e50e7fb6a962" ma:index="23" nillable="true" ma:taxonomy="true" ma:internalName="l5977f24102640c18b46e50e7fb6a962" ma:taxonomyFieldName="Doc_x002f_Media_x0020_Type" ma:displayName="Doc/Media Type" ma:default="" ma:fieldId="{55977f24-1026-40c1-8b46-e50e7fb6a962}" ma:taxonomyMulti="true" ma:sspId="90b69488-d316-4a7a-864e-9286f6692201" ma:termSetId="ff4044a4-f7e1-41cb-84e5-b550a6a6e64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f720b1a241149c4b86785a1e594181a" ma:index="25" nillable="true" ma:taxonomy="true" ma:internalName="jf720b1a241149c4b86785a1e594181a" ma:taxonomyFieldName="Responsible_x0020_Group" ma:displayName="Responsible Group" ma:default="" ma:fieldId="{3f720b1a-2411-49c4-b867-85a1e594181a}" ma:sspId="90b69488-d316-4a7a-864e-9286f6692201" ma:termSetId="7c372712-f098-439a-89e0-6423daa108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36ba2e9a254f669e7d69055890b5f1" ma:index="27" nillable="true" ma:taxonomy="true" ma:internalName="eb36ba2e9a254f669e7d69055890b5f1" ma:taxonomyFieldName="Initiative_x002f_Program" ma:displayName="Initiative/Program" ma:default="" ma:fieldId="{eb36ba2e-9a25-4f66-9e7d-69055890b5f1}" ma:sspId="90b69488-d316-4a7a-864e-9286f6692201" ma:termSetId="ab419d10-8d94-471b-8a21-219c2e2c70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bce4eb457134af28b2e80f77ed240f6" ma:index="29" nillable="true" ma:taxonomy="true" ma:internalName="pbce4eb457134af28b2e80f77ed240f6" ma:taxonomyFieldName="WR_x0020_Location" ma:displayName="WR Location" ma:default="" ma:fieldId="{9bce4eb4-5713-4af2-8b2e-80f77ed240f6}" ma:sspId="90b69488-d316-4a7a-864e-9286f6692201" ma:termSetId="80ce9f0b-e333-4871-9a26-6b02ac344e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tention_x0020_Date" ma:index="30" nillable="true" ma:displayName="Retention Date" ma:format="DateOnly" ma:internalName="Retention_x0020_Date">
      <xsd:simpleType>
        <xsd:restriction base="dms:DateTime"/>
      </xsd:simpleType>
    </xsd:element>
    <xsd:element name="Policy_x0020_Procedure_x0020__x0023_" ma:index="31" nillable="true" ma:displayName="Policy Procedure #" ma:internalName="Policy_x0020_Procedure_x0020__x0023_">
      <xsd:simpleType>
        <xsd:restriction base="dms:Number"/>
      </xsd:simpleType>
    </xsd:element>
    <xsd:element name="bfac7ceafba846a39dcd16fa8dbaaa2c" ma:index="33" nillable="true" ma:taxonomy="true" ma:internalName="bfac7ceafba846a39dcd16fa8dbaaa2c" ma:taxonomyFieldName="Policy_x002f_Procedure_x0020_Category" ma:displayName="Policy/Procedure Category" ma:default="" ma:fieldId="{bfac7cea-fba8-46a3-9dcd-16fa8dbaaa2c}" ma:taxonomyMulti="true" ma:sspId="90b69488-d316-4a7a-864e-9286f6692201" ma:termSetId="b51f795e-a2e3-4fa0-8cc3-a0fb60243b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st_x0020_Reviewed" ma:index="34" nillable="true" ma:displayName="Last Reviewed" ma:format="DateOnly" ma:internalName="Last_x0020_Reviewed">
      <xsd:simpleType>
        <xsd:restriction base="dms:DateTime"/>
      </xsd:simpleType>
    </xsd:element>
    <xsd:element name="Classification" ma:index="35" nillable="true" ma:displayName="Classification" ma:internalName="Classific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II"/>
                    <xsd:enumeration value="Confidentiality"/>
                  </xsd:restriction>
                </xsd:simpleType>
              </xsd:element>
            </xsd:sequence>
          </xsd:extension>
        </xsd:complexContent>
      </xsd:complexType>
    </xsd:element>
    <xsd:element name="Document_x0020_Detail_x0020__x002d__x0020_HO" ma:index="36" nillable="true" ma:displayName="Document Detail - HO" ma:format="Dropdown" ma:internalName="Document_x0020_Detail_x0020__x002d__x0020_HO">
      <xsd:simpleType>
        <xsd:union memberTypes="dms:Text">
          <xsd:simpleType>
            <xsd:restriction base="dms:Choice">
              <xsd:enumeration value="Choice 1"/>
            </xsd:restriction>
          </xsd:simpleType>
        </xsd:union>
      </xsd:simpleType>
    </xsd:element>
    <xsd:element name="Notes0" ma:index="37" nillable="true" ma:displayName="Notes" ma:internalName="Notes0">
      <xsd:simpleType>
        <xsd:restriction base="dms:Text">
          <xsd:maxLength value="255"/>
        </xsd:restriction>
      </xsd:simpleType>
    </xsd:element>
    <xsd:element name="Active_x002d_Archive" ma:index="38" nillable="true" ma:displayName="Active-Archive" ma:format="Dropdown" ma:internalName="Active_x002d_Archive">
      <xsd:simpleType>
        <xsd:restriction base="dms:Choice">
          <xsd:enumeration value="Active"/>
          <xsd:enumeration value="Archive"/>
        </xsd:restriction>
      </xsd:simple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3ceaa-13b2-4b40-8ad0-ee19161160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0e99b04-b8a1-48a3-a411-63803f0e936c}" ma:internalName="TaxCatchAll" ma:showField="CatchAllData" ma:web="6653ceaa-13b2-4b40-8ad0-ee1916116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DF8E18-CC08-4B6F-93E1-EC76C2A2A694}">
  <ds:schemaRefs>
    <ds:schemaRef ds:uri="6653ceaa-13b2-4b40-8ad0-ee1916116031"/>
    <ds:schemaRef ds:uri="b0216d7a-cdb4-40f2-a764-0fdc0c23df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1B3DD3-507D-430C-BBF2-419C56FE8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F50B68-0C9A-4011-863C-CF88CA795278}">
  <ds:schemaRefs>
    <ds:schemaRef ds:uri="6653ceaa-13b2-4b40-8ad0-ee1916116031"/>
    <ds:schemaRef ds:uri="b0216d7a-cdb4-40f2-a764-0fdc0c23df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WR-2023-Basic</Template>
  <Application>Microsoft Office PowerPoint</Application>
  <PresentationFormat>Custom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WR-2023-Basic</vt:lpstr>
      <vt:lpstr>The International Landscape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Church-Partner-Summit (Presentation)</dc:title>
  <cp:revision>4</cp:revision>
  <dcterms:created xsi:type="dcterms:W3CDTF">2006-08-16T00:00:00Z</dcterms:created>
  <dcterms:modified xsi:type="dcterms:W3CDTF">2024-05-23T13:57:01Z</dcterms:modified>
  <dc:identifier>DAF7S9QLqiM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0x010100A4AAF80EB8076E4186E72EB2ACC827F1</vt:lpwstr>
  </property>
  <property fmtid="{D5CDD505-2E9C-101B-9397-08002B2CF9AE}" pid="3" name="Doc/Media Type">
    <vt:lpwstr/>
  </property>
  <property fmtid="{D5CDD505-2E9C-101B-9397-08002B2CF9AE}" pid="4" name="Responsible Group">
    <vt:lpwstr/>
  </property>
  <property fmtid="{D5CDD505-2E9C-101B-9397-08002B2CF9AE}" pid="5" name="MediaServiceImageTags">
    <vt:lpwstr/>
  </property>
  <property fmtid="{D5CDD505-2E9C-101B-9397-08002B2CF9AE}" pid="6" name="Policy/Procedure Category">
    <vt:lpwstr/>
  </property>
  <property fmtid="{D5CDD505-2E9C-101B-9397-08002B2CF9AE}" pid="7" name="Initiative/Program">
    <vt:lpwstr/>
  </property>
  <property fmtid="{D5CDD505-2E9C-101B-9397-08002B2CF9AE}" pid="8" name="WR Location">
    <vt:lpwstr/>
  </property>
</Properties>
</file>