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5"/>
  </p:sldMasterIdLst>
  <p:notesMasterIdLst>
    <p:notesMasterId r:id="rId61"/>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81" r:id="rId29"/>
    <p:sldId id="283" r:id="rId30"/>
    <p:sldId id="282" r:id="rId31"/>
    <p:sldId id="284" r:id="rId32"/>
    <p:sldId id="285" r:id="rId33"/>
    <p:sldId id="286" r:id="rId34"/>
    <p:sldId id="287" r:id="rId35"/>
    <p:sldId id="289" r:id="rId36"/>
    <p:sldId id="308" r:id="rId37"/>
    <p:sldId id="327" r:id="rId38"/>
    <p:sldId id="328" r:id="rId39"/>
    <p:sldId id="329" r:id="rId40"/>
    <p:sldId id="293" r:id="rId41"/>
    <p:sldId id="294" r:id="rId42"/>
    <p:sldId id="295" r:id="rId43"/>
    <p:sldId id="304" r:id="rId44"/>
    <p:sldId id="338" r:id="rId45"/>
    <p:sldId id="340" r:id="rId46"/>
    <p:sldId id="341" r:id="rId47"/>
    <p:sldId id="312" r:id="rId48"/>
    <p:sldId id="313" r:id="rId49"/>
    <p:sldId id="314" r:id="rId50"/>
    <p:sldId id="315" r:id="rId51"/>
    <p:sldId id="342" r:id="rId52"/>
    <p:sldId id="343" r:id="rId53"/>
    <p:sldId id="344" r:id="rId54"/>
    <p:sldId id="345" r:id="rId55"/>
    <p:sldId id="346" r:id="rId56"/>
    <p:sldId id="347" r:id="rId57"/>
    <p:sldId id="348" r:id="rId58"/>
    <p:sldId id="349" r:id="rId59"/>
    <p:sldId id="324" r:id="rId60"/>
  </p:sldIdLst>
  <p:sldSz cx="18288000" cy="10287000"/>
  <p:notesSz cx="6858000" cy="9144000"/>
  <p:embeddedFontLst>
    <p:embeddedFont>
      <p:font typeface="Gotham 2" panose="020B0604020202020204" charset="0"/>
      <p:regular r:id="rId62"/>
    </p:embeddedFont>
    <p:embeddedFont>
      <p:font typeface="Gotham 3" panose="020B0604020202020204" charset="0"/>
      <p:regular r:id="rId63"/>
    </p:embeddedFont>
    <p:embeddedFont>
      <p:font typeface="Gotham 4" panose="020B0604020202020204" charset="0"/>
      <p:regular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70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273D3A-A630-A6A9-02FF-4C209D103CA4}" v="37" dt="2024-07-03T14:00:56.2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1672"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2.fntdata"/><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1.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3.fntdata"/><Relationship Id="rId69"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15.07.2024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What historical event does this painting depict?</a:t>
            </a:r>
          </a:p>
          <a:p>
            <a:endParaRPr lang="en-US"/>
          </a:p>
          <a:p>
            <a:r>
              <a:rPr lang="en-US" dirty="0"/>
              <a:t>Had you ever thought about Mary, Joseph and Jesus (aka The Holy Family) literally being refugees in Egypt?</a:t>
            </a:r>
          </a:p>
          <a:p>
            <a:endParaRPr lang="en-US"/>
          </a:p>
          <a:p>
            <a:r>
              <a:rPr lang="en-US" dirty="0"/>
              <a:t>How can this reminder help followers of Christ in the U.S. think/feel differently about refugees?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Note:  Ambassador Coach is a role, and not your job title.  In the future, it is possible that this role could be filled by an exceptional former ambassador....a next step in volunteer leadership development at WR.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you are training 1:1 and both you and ambassador have time, it's possible to due the promo plan at the end of the training.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Events at local churches* </a:t>
            </a:r>
          </a:p>
          <a:p>
            <a:endParaRPr lang="en-US"/>
          </a:p>
          <a:p>
            <a:r>
              <a:rPr lang="en-US" dirty="0"/>
              <a:t>Share with small groups* </a:t>
            </a:r>
            <a:endParaRPr lang="en-US" dirty="0">
              <a:ea typeface="Calibri"/>
              <a:cs typeface="Calibri"/>
            </a:endParaRPr>
          </a:p>
          <a:p>
            <a:endParaRPr lang="en-US"/>
          </a:p>
          <a:p>
            <a:r>
              <a:rPr lang="en-US" dirty="0"/>
              <a:t>Coffee with friends </a:t>
            </a:r>
          </a:p>
          <a:p>
            <a:endParaRPr lang="en-US">
              <a:ea typeface="Calibri"/>
              <a:cs typeface="Calibri"/>
            </a:endParaRPr>
          </a:p>
          <a:p>
            <a:r>
              <a:rPr lang="en-US" dirty="0"/>
              <a:t>Multi-ethnic dinner parties </a:t>
            </a:r>
            <a:endParaRPr lang="en-US" dirty="0">
              <a:ea typeface="Calibri"/>
              <a:cs typeface="Calibri"/>
            </a:endParaRPr>
          </a:p>
          <a:p>
            <a:endParaRPr lang="en-US"/>
          </a:p>
          <a:p>
            <a:r>
              <a:rPr lang="en-US" dirty="0"/>
              <a:t>Display materials at work </a:t>
            </a:r>
            <a:endParaRPr lang="en-US" dirty="0">
              <a:ea typeface="Calibri"/>
              <a:cs typeface="Calibri"/>
            </a:endParaRPr>
          </a:p>
          <a:p>
            <a:endParaRPr lang="en-US"/>
          </a:p>
          <a:p>
            <a:r>
              <a:rPr lang="en-US" dirty="0"/>
              <a:t>Mission conferences* </a:t>
            </a:r>
            <a:endParaRPr lang="en-US" dirty="0">
              <a:ea typeface="Calibri"/>
              <a:cs typeface="Calibri"/>
            </a:endParaRPr>
          </a:p>
          <a:p>
            <a:endParaRPr lang="en-US"/>
          </a:p>
          <a:p>
            <a:r>
              <a:rPr lang="en-US" dirty="0"/>
              <a:t>Social media promotion </a:t>
            </a:r>
            <a:endParaRPr lang="en-US" dirty="0">
              <a:ea typeface="Calibri"/>
              <a:cs typeface="Calibri"/>
            </a:endParaRPr>
          </a:p>
          <a:p>
            <a:endParaRPr lang="en-US"/>
          </a:p>
          <a:p>
            <a:r>
              <a:rPr lang="en-US" dirty="0"/>
              <a:t>Interview with local radio or newspaper </a:t>
            </a:r>
            <a:endParaRPr lang="en-US" dirty="0">
              <a:ea typeface="Calibri"/>
              <a:cs typeface="Calibri"/>
            </a:endParaRPr>
          </a:p>
          <a:p>
            <a:endParaRPr lang="en-US"/>
          </a:p>
          <a:p>
            <a:r>
              <a:rPr lang="en-US" dirty="0"/>
              <a:t>“Tag-team” presentations with refugee friend </a:t>
            </a:r>
            <a:endParaRPr lang="en-US" dirty="0">
              <a:ea typeface="Calibri"/>
              <a:cs typeface="Calibri"/>
            </a:endParaRPr>
          </a:p>
          <a:p>
            <a:endParaRPr lang="en-US"/>
          </a:p>
          <a:p>
            <a:r>
              <a:rPr lang="en-US" dirty="0"/>
              <a:t>Loss simulations </a:t>
            </a:r>
            <a:endParaRPr lang="en-US" dirty="0">
              <a:ea typeface="Calibri"/>
              <a:cs typeface="Calibri"/>
            </a:endParaRPr>
          </a:p>
          <a:p>
            <a:endParaRPr lang="en-US"/>
          </a:p>
          <a:p>
            <a:r>
              <a:rPr lang="en-US" dirty="0"/>
              <a:t>And more….</a:t>
            </a:r>
            <a:endParaRPr lang="en-US" dirty="0">
              <a:ea typeface="Calibri"/>
              <a:cs typeface="Calibri"/>
            </a:endParaRPr>
          </a:p>
          <a:p>
            <a:endParaRPr lang="en-US"/>
          </a:p>
          <a:p>
            <a:r>
              <a:rPr lang="en-US" dirty="0"/>
              <a:t>*emphasize need to coordinate with other staff or ambassadors about proposed churches to contact.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Provide any relevant info about levels/types in your region.</a:t>
            </a:r>
          </a:p>
          <a:p>
            <a:endParaRPr lang="en-US"/>
          </a:p>
          <a:p>
            <a:r>
              <a:rPr lang="en-US" dirty="0"/>
              <a:t>Only Partner level?</a:t>
            </a:r>
          </a:p>
          <a:p>
            <a:endParaRPr lang="en-US"/>
          </a:p>
          <a:p>
            <a:r>
              <a:rPr lang="en-US" dirty="0"/>
              <a:t>New to Co-Sponsors ?</a:t>
            </a:r>
          </a:p>
          <a:p>
            <a:endParaRPr lang="en-US"/>
          </a:p>
          <a:p>
            <a:r>
              <a:rPr lang="en-US" dirty="0"/>
              <a:t>Any Private Sponsor pilot near your area?</a:t>
            </a:r>
          </a:p>
          <a:p>
            <a:endParaRPr lang="en-US"/>
          </a:p>
          <a:p>
            <a:r>
              <a:rPr lang="en-US" dirty="0" err="1"/>
              <a:t>etc</a:t>
            </a:r>
            <a:endParaRPr lang="en-US"/>
          </a:p>
          <a:p>
            <a:endParaRPr lang="en-US"/>
          </a:p>
          <a:p>
            <a:r>
              <a:rPr lang="en-US" dirty="0"/>
              <a:t>Remind ambassadors they don't have to explain the level options to potential teams.  Informational only.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this can also vary from region to region.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training is 1:1 this may be a good time to talk about the level of his/her current or former GNT.  And contrast to the experience that teams at other levels may have.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Suggest Event Report training during the promo plan.</a:t>
            </a:r>
            <a:endParaRPr lang="en-US" dirty="0">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WHO? The Body of Christ (local Christian churches)</a:t>
            </a:r>
          </a:p>
          <a:p>
            <a:endParaRPr lang="en-US"/>
          </a:p>
          <a:p>
            <a:r>
              <a:rPr lang="en-US" dirty="0"/>
              <a:t>WHAT FOR? For The Christian Church to be the solution to the worldwide displacement crisis.</a:t>
            </a:r>
          </a:p>
          <a:p>
            <a:endParaRPr lang="en-US"/>
          </a:p>
          <a:p>
            <a:r>
              <a:rPr lang="en-US" dirty="0"/>
              <a:t>WHY?  Because of the "Great Commandment" ....Jesus replied: “‘Love the Lord your God with all your heart and with all your soul and with all your mind.’  This is the first and greatest commandment.  And the second is like it: ‘Love your neighbor as yourself.</a:t>
            </a:r>
          </a:p>
          <a:p>
            <a:endParaRPr lang="en-US"/>
          </a:p>
          <a:p>
            <a:r>
              <a:rPr lang="en-US" dirty="0"/>
              <a:t>- Matthew 22:37-39</a:t>
            </a:r>
          </a:p>
          <a:p>
            <a:endParaRPr lang="en-US"/>
          </a:p>
          <a:p>
            <a:r>
              <a:rPr lang="en-US" dirty="0"/>
              <a:t>And God's heart for widow, orphans and "foreigners" as expressed throughout scripture.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World Relief is a global Christian humanitarian organization whose mission is to empower the local church to serve the most vulnerable. The organization was founded in the aftermath of World War II to respond to the urgent humanitarian needs of war-torn Europe.</a:t>
            </a:r>
          </a:p>
          <a:p>
            <a:endParaRPr lang="en-US"/>
          </a:p>
          <a:p>
            <a:r>
              <a:rPr lang="en-US" dirty="0"/>
              <a:t>Since then, for over 75 years, across 100 countries, World Relief has partnered with local churches and communities to develop sustainable, locally-driven solutions to some of our world’s greatest problems.</a:t>
            </a:r>
          </a:p>
          <a:p>
            <a:endParaRPr lang="en-US"/>
          </a:p>
          <a:p>
            <a:r>
              <a:rPr lang="en-US" dirty="0"/>
              <a:t>Learn more at www.worldrelief.org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World Relief is a global Christian humanitarian organization whose mission is to empower the local church to serve the most vulnerable. The organization was founded in the aftermath of World War II to respond to the urgent humanitarian needs of war-torn Europe.</a:t>
            </a:r>
          </a:p>
          <a:p>
            <a:endParaRPr lang="en-US"/>
          </a:p>
          <a:p>
            <a:r>
              <a:rPr lang="en-US" dirty="0"/>
              <a:t>Since then, for over 75 years, across 100 countries, World Relief has partnered with local churches and communities to develop sustainable, locally-driven solutions to some of our world’s greatest problems.</a:t>
            </a:r>
          </a:p>
          <a:p>
            <a:endParaRPr lang="en-US"/>
          </a:p>
          <a:p>
            <a:r>
              <a:rPr lang="en-US" dirty="0"/>
              <a:t>Learn more at www.worldrelief.org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297188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World Relief is a global Christian humanitarian organization whose mission is to empower the local church to serve the most vulnerable. The organization was founded in the aftermath of World War II to respond to the urgent humanitarian needs of war-torn Europe.</a:t>
            </a:r>
          </a:p>
          <a:p>
            <a:endParaRPr lang="en-US"/>
          </a:p>
          <a:p>
            <a:r>
              <a:rPr lang="en-US" dirty="0"/>
              <a:t>Since then, for over 75 years, across 100 countries, World Relief has partnered with local churches and communities to develop sustainable, locally-driven solutions to some of our world’s greatest problems.</a:t>
            </a:r>
          </a:p>
          <a:p>
            <a:endParaRPr lang="en-US"/>
          </a:p>
          <a:p>
            <a:r>
              <a:rPr lang="en-US" dirty="0"/>
              <a:t>Learn more at www.worldrelief.org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0796591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World Relief is a global Christian humanitarian organization whose mission is to empower the local church to serve the most vulnerable. The organization was founded in the aftermath of World War II to respond to the urgent humanitarian needs of war-torn Europe.</a:t>
            </a:r>
          </a:p>
          <a:p>
            <a:endParaRPr lang="en-US"/>
          </a:p>
          <a:p>
            <a:r>
              <a:rPr lang="en-US" dirty="0"/>
              <a:t>Since then, for over 75 years, across 100 countries, World Relief has partnered with local churches and communities to develop sustainable, locally-driven solutions to some of our world’s greatest problems.</a:t>
            </a:r>
          </a:p>
          <a:p>
            <a:endParaRPr lang="en-US"/>
          </a:p>
          <a:p>
            <a:r>
              <a:rPr lang="en-US" dirty="0"/>
              <a:t>Learn more at www.worldrelief.org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245231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Christian Churches (includes ethnic / immigrant churches)</a:t>
            </a:r>
          </a:p>
          <a:p>
            <a:endParaRPr lang="en-US"/>
          </a:p>
          <a:p>
            <a:r>
              <a:rPr lang="en-US" dirty="0"/>
              <a:t>Church Groups (small groups, Sunday School classes, etc.)</a:t>
            </a:r>
          </a:p>
          <a:p>
            <a:endParaRPr lang="en-US"/>
          </a:p>
          <a:p>
            <a:r>
              <a:rPr lang="en-US" dirty="0"/>
              <a:t>Other Christian Fellowships (MOPS, InterVarsity, F3, Bible Study Fellowship, etc.)</a:t>
            </a:r>
          </a:p>
          <a:p>
            <a:endParaRPr lang="en-US"/>
          </a:p>
          <a:p>
            <a:r>
              <a:rPr lang="en-US" dirty="0"/>
              <a:t>Church Leaders (pastors, staff or non-staff leaders like Sunday School teachers, youth leaders, group leaders)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Non-Christian organizations </a:t>
            </a:r>
          </a:p>
          <a:p>
            <a:endParaRPr lang="en-US"/>
          </a:p>
          <a:p>
            <a:r>
              <a:rPr lang="en-US"/>
              <a:t>(NOTE: As a Christian organization, World Relief's mission is empowering churches and Christ followers.</a:t>
            </a:r>
          </a:p>
          <a:p>
            <a:endParaRPr lang="en-US"/>
          </a:p>
          <a:p>
            <a:r>
              <a:rPr lang="en-US"/>
              <a:t>Although non-Christians may engage with World Relief, our primary outreach efforts are focused on those who align with our mission, vision, and values)</a:t>
            </a:r>
          </a:p>
          <a:p>
            <a:endParaRPr lang="en-US"/>
          </a:p>
          <a:p>
            <a:r>
              <a:rPr lang="en-US"/>
              <a:t>Schools (World Relief has other opportunities better suited for students).  Give examples for your region.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ea typeface="Calibri"/>
                <a:cs typeface="Calibri"/>
              </a:rPr>
              <a:t>WR's voice is like the personality of the organization.</a:t>
            </a:r>
            <a:endParaRPr lang="en-US" dirty="0"/>
          </a:p>
          <a:p>
            <a:endParaRPr lang="en-US" b="1" dirty="0">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208827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ea typeface="Calibri"/>
                <a:cs typeface="Calibri"/>
              </a:rPr>
              <a:t>Jargony: urgent appeal for the implementation of comprehensive R&amp;P assistance mechanisms to mitigate displacement-induced distress and foster socioeconomic inclusion in host communities.</a:t>
            </a:r>
            <a:endParaRPr lang="en-US" dirty="0"/>
          </a:p>
          <a:p>
            <a:endParaRPr lang="en-US" dirty="0">
              <a:ea typeface="Calibri"/>
              <a:cs typeface="Calibri"/>
            </a:endParaRPr>
          </a:p>
          <a:p>
            <a:r>
              <a:rPr lang="en-US" dirty="0">
                <a:ea typeface="Calibri"/>
                <a:cs typeface="Calibri"/>
              </a:rPr>
              <a:t>Academic: empirical evidence and humanitarian principles indicate a demand for increased support and protection for refugees.</a:t>
            </a:r>
          </a:p>
          <a:p>
            <a:endParaRPr lang="en-US" dirty="0">
              <a:ea typeface="Calibri"/>
              <a:cs typeface="Calibri"/>
            </a:endParaRPr>
          </a:p>
          <a:p>
            <a:r>
              <a:rPr lang="en-US" dirty="0">
                <a:ea typeface="Calibri"/>
                <a:cs typeface="Calibri"/>
              </a:rPr>
              <a:t>Flippant: I know there's a zillion causes, but let's lend a hand to those awesome refugees and make the world a better place for everyone!</a:t>
            </a:r>
          </a:p>
          <a:p>
            <a:endParaRPr lang="en-US" dirty="0">
              <a:ea typeface="Calibri"/>
              <a:cs typeface="Calibri"/>
            </a:endParaRPr>
          </a:p>
          <a:p>
            <a:r>
              <a:rPr lang="en-US" dirty="0">
                <a:ea typeface="Calibri"/>
                <a:cs typeface="Calibri"/>
              </a:rPr>
              <a:t>Dispassionate: among other global trends, the number of displaced persons has increased recently.</a:t>
            </a:r>
          </a:p>
          <a:p>
            <a:endParaRPr lang="en-US" dirty="0">
              <a:ea typeface="Calibri"/>
              <a:cs typeface="Calibri"/>
            </a:endParaRPr>
          </a:p>
          <a:p>
            <a:r>
              <a:rPr lang="en-US" dirty="0">
                <a:ea typeface="Calibri"/>
                <a:cs typeface="Calibri"/>
              </a:rPr>
              <a:t>Humorous: time to show refugees some love and laughter – let's help them find new homes while learning some refugee camp jokes!</a:t>
            </a:r>
          </a:p>
          <a:p>
            <a:endParaRPr lang="en-US" b="1" dirty="0">
              <a:ea typeface="Calibri"/>
              <a:cs typeface="Calibri"/>
            </a:endParaRPr>
          </a:p>
          <a:p>
            <a:r>
              <a:rPr lang="en-US" dirty="0">
                <a:ea typeface="Calibri"/>
                <a:cs typeface="Calibri"/>
              </a:rPr>
              <a:t>Casual: hey peeps! Go help a refugee find some new digs – be the difference!</a:t>
            </a:r>
            <a:endParaRPr lang="en-US" b="1" dirty="0">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374148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a:p>
            <a:endParaRPr lang="en-US" b="1" dirty="0">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619377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Extent Welcome</a:t>
            </a:r>
          </a:p>
          <a:p>
            <a:endParaRPr lang="en-US"/>
          </a:p>
          <a:p>
            <a:r>
              <a:rPr lang="en-US"/>
              <a:t>Provide Services</a:t>
            </a:r>
          </a:p>
          <a:p>
            <a:endParaRPr lang="en-US"/>
          </a:p>
          <a:p>
            <a:r>
              <a:rPr lang="en-US"/>
              <a:t>Build Relationships</a:t>
            </a:r>
          </a:p>
          <a:p>
            <a:endParaRPr lang="en-US"/>
          </a:p>
          <a:p>
            <a:r>
              <a:rPr lang="en-US"/>
              <a:t> = Integration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Guide: World Relief</a:t>
            </a:r>
          </a:p>
          <a:p>
            <a:endParaRPr lang="en-US"/>
          </a:p>
          <a:p>
            <a:r>
              <a:rPr lang="en-US"/>
              <a:t>Our Solution: We can help your church build a ministry with the local refugee community.</a:t>
            </a:r>
          </a:p>
          <a:p>
            <a:endParaRPr lang="en-US"/>
          </a:p>
          <a:p>
            <a:r>
              <a:rPr lang="en-US"/>
              <a:t>Call to Action: Get started by learning about Good Neighbor Teams.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Guide: World Relief</a:t>
            </a:r>
          </a:p>
          <a:p>
            <a:endParaRPr lang="en-US"/>
          </a:p>
          <a:p>
            <a:r>
              <a:rPr lang="en-US"/>
              <a:t>Our Solution: Educate yourself about refugees and get involved in their lives. </a:t>
            </a:r>
          </a:p>
          <a:p>
            <a:endParaRPr lang="en-US"/>
          </a:p>
          <a:p>
            <a:r>
              <a:rPr lang="en-US"/>
              <a:t>Call to Action: Get started by joining a Good Neighbor Team.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ea typeface="Calibri"/>
                <a:cs typeface="Calibri"/>
              </a:rPr>
              <a:t>Dignify the subject of the story by:</a:t>
            </a:r>
            <a:endParaRPr lang="en-US" dirty="0"/>
          </a:p>
          <a:p>
            <a:pPr marL="171450" indent="-171450">
              <a:buFont typeface="Arial"/>
              <a:buChar char="•"/>
            </a:pPr>
            <a:r>
              <a:rPr lang="en-US" dirty="0"/>
              <a:t>Getting written consent with official Consent Form</a:t>
            </a:r>
            <a:endParaRPr lang="en-US" dirty="0">
              <a:ea typeface="Calibri"/>
              <a:cs typeface="Calibri"/>
            </a:endParaRPr>
          </a:p>
          <a:p>
            <a:pPr marL="171450" indent="-171450">
              <a:buFont typeface="Arial"/>
              <a:buChar char="•"/>
            </a:pPr>
            <a:r>
              <a:rPr lang="en-US" dirty="0"/>
              <a:t>Telling the whole story accurately to reflect the context (or part they are willing to share)</a:t>
            </a:r>
            <a:endParaRPr lang="en-US" dirty="0">
              <a:ea typeface="Calibri"/>
              <a:cs typeface="Calibri"/>
            </a:endParaRPr>
          </a:p>
          <a:p>
            <a:pPr marL="171450" indent="-171450">
              <a:buFont typeface="Arial"/>
              <a:buChar char="•"/>
            </a:pPr>
            <a:r>
              <a:rPr lang="en-US" dirty="0">
                <a:ea typeface="Calibri"/>
                <a:cs typeface="Calibri"/>
              </a:rPr>
              <a:t>Not sensationalizing or exaggerating their story</a:t>
            </a:r>
          </a:p>
          <a:p>
            <a:pPr marL="171450" indent="-171450">
              <a:buFont typeface="Arial"/>
              <a:buChar char="•"/>
            </a:pPr>
            <a:r>
              <a:rPr lang="en-US" dirty="0">
                <a:ea typeface="Calibri"/>
                <a:cs typeface="Calibri"/>
              </a:rPr>
              <a:t>Respecting their privacy (avoid using their real name or sharing details they are not comfortable sharing, ex: painful/traumatic past)</a:t>
            </a:r>
          </a:p>
          <a:p>
            <a:endParaRPr lang="en-US"/>
          </a:p>
          <a:p>
            <a:r>
              <a:rPr lang="en-US" dirty="0"/>
              <a:t>Learn more by taking the “Ethical Storytelling” Workshop Course </a:t>
            </a:r>
            <a:endParaRPr lang="en-US" dirty="0">
              <a:ea typeface="Calibri"/>
              <a:cs typeface="Calibri"/>
            </a:endParaRPr>
          </a:p>
          <a:p>
            <a:endParaRPr lang="en-US"/>
          </a:p>
          <a:p>
            <a:r>
              <a:rPr lang="en-US" dirty="0"/>
              <a:t>https://worldrelief.thinkific.com/courses/world-relief-ambassadors</a:t>
            </a:r>
            <a:endParaRPr lang="en-US" dirty="0">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ea typeface="Calibri"/>
                <a:cs typeface="Calibri"/>
              </a:rPr>
              <a:t>Disclaimer: "The posts on this site are my own personal opinions. They do not necessarily represent the views and opinions of anyone else or any organization."</a:t>
            </a:r>
          </a:p>
          <a:p>
            <a:endParaRPr lang="en-US" dirty="0">
              <a:ea typeface="Calibri"/>
              <a:cs typeface="Calibri"/>
            </a:endParaRPr>
          </a:p>
          <a:p>
            <a:r>
              <a:rPr lang="en-US" dirty="0">
                <a:ea typeface="Calibri"/>
                <a:cs typeface="Calibri"/>
              </a:rPr>
              <a:t>Qualifying Channels: for each channel (TikTok, Instagram, Facebook, etc.) you use to share WR content, you commit that all other content posted on that channel is consistent with WR's values (i.e., no inappropriate language, vulgar jokes, etc.). If there is content that is deemed inappropriate, than there is a risk of dismissal from your ambassador role.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7503041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3635874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ea typeface="Calibri"/>
                <a:cs typeface="Calibri"/>
              </a:rPr>
              <a:t>Remember, you are responsible for monitoring the content you post. If someone responds to your post and you wish to reply, please keep these things in mind.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878720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ea typeface="Calibri"/>
                <a:cs typeface="Calibri"/>
              </a:rPr>
              <a:t>By posting or re-sharing the official World Relief content, it helps us speak with One Voice.</a:t>
            </a:r>
          </a:p>
          <a:p>
            <a:endParaRPr lang="en-US" dirty="0">
              <a:ea typeface="Calibri"/>
              <a:cs typeface="Calibri"/>
            </a:endParaRPr>
          </a:p>
          <a:p>
            <a:r>
              <a:rPr lang="en-US" dirty="0">
                <a:ea typeface="Calibri"/>
                <a:cs typeface="Calibri"/>
              </a:rPr>
              <a:t>If you have photos you'd like to share/use, you can get the Consent Form signed by subjects and submit them for consideration in future promotions.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632886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ea typeface="Calibri"/>
                <a:cs typeface="Calibri"/>
              </a:rPr>
              <a:t>Ambassadors cannot directly engage media outlets (radio, TV, print, other) without express authorization.</a:t>
            </a:r>
          </a:p>
          <a:p>
            <a:endParaRPr lang="en-US" dirty="0">
              <a:ea typeface="Calibri"/>
              <a:cs typeface="Calibri"/>
            </a:endParaRPr>
          </a:p>
          <a:p>
            <a:r>
              <a:rPr lang="en-US" dirty="0">
                <a:ea typeface="Calibri"/>
                <a:cs typeface="Calibri"/>
              </a:rPr>
              <a:t>If you know of a media interview opportunity and are interested, please communicate it with your staff supervisor and/or office director. They will follow up on the opportunity with our national PR firm. If it is determined that it is appropriate for you, as an ambassador, to be interviewed, the PR firm will provide coaching and scheduling for the interview, etc.</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0302523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ea typeface="Calibri"/>
                <a:cs typeface="Calibri"/>
              </a:rPr>
              <a:t>You should not encounter a need to produce new materials, or utilize the World Relief logo, official colors, etc.</a:t>
            </a:r>
          </a:p>
          <a:p>
            <a:endParaRPr lang="en-US" dirty="0">
              <a:ea typeface="Calibri"/>
              <a:cs typeface="Calibri"/>
            </a:endParaRPr>
          </a:p>
          <a:p>
            <a:r>
              <a:rPr lang="en-US" dirty="0">
                <a:ea typeface="Calibri"/>
                <a:cs typeface="Calibri"/>
              </a:rPr>
              <a:t>If you do have a need, please communicate with your Good Neighbor Ambassador Coach.</a:t>
            </a:r>
          </a:p>
          <a:p>
            <a:endParaRPr lang="en-US" dirty="0">
              <a:ea typeface="Calibri"/>
              <a:cs typeface="Calibri"/>
            </a:endParaRPr>
          </a:p>
          <a:p>
            <a:r>
              <a:rPr lang="en-US" dirty="0">
                <a:ea typeface="Calibri"/>
                <a:cs typeface="Calibri"/>
              </a:rPr>
              <a:t>Under no circumstance should you "copy and paste" the World Relief logo, photos, or other official content from either the website, printed, or digital resources to create original content of your own design.</a:t>
            </a:r>
          </a:p>
          <a:p>
            <a:endParaRPr lang="en-US" dirty="0">
              <a:ea typeface="Calibri"/>
              <a:cs typeface="Calibri"/>
            </a:endParaRPr>
          </a:p>
          <a:p>
            <a:r>
              <a:rPr lang="en-US" dirty="0">
                <a:ea typeface="Calibri"/>
                <a:cs typeface="Calibri"/>
              </a:rPr>
              <a:t>Do not edit any existing resources, print on colored paper, etc.</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719089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 = Multiplication</a:t>
            </a:r>
          </a:p>
          <a:p>
            <a:endParaRPr lang="en-US"/>
          </a:p>
          <a:p>
            <a:r>
              <a:rPr lang="en-US"/>
              <a:t>Strength (…a cord of three strands is not easily broken. Eccl. 4:12)</a:t>
            </a:r>
          </a:p>
          <a:p>
            <a:endParaRPr lang="en-US"/>
          </a:p>
          <a:p>
            <a:r>
              <a:rPr lang="en-US"/>
              <a:t>Diversity (… God has placed the parts in the body, every one of them… 1 Cor. 12:18)</a:t>
            </a:r>
          </a:p>
          <a:p>
            <a:endParaRPr lang="en-US"/>
          </a:p>
          <a:p>
            <a:r>
              <a:rPr lang="en-US"/>
              <a:t>Sustainability (The Church grows through leadership development. Acts 6:1-7)</a:t>
            </a:r>
          </a:p>
          <a:p>
            <a:endParaRPr lang="en-US"/>
          </a:p>
          <a:p>
            <a:r>
              <a:rPr lang="en-US"/>
              <a:t>Note:  Acts 6:1-7 is about the selection of the first deacons to care for widows (the vulnerable)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ea typeface="Calibri"/>
                <a:cs typeface="Calibri"/>
              </a:rPr>
              <a:t>Always refer to your role using the official title. Refrain from abbreviating your title to avoid organization specific jargon.</a:t>
            </a:r>
          </a:p>
          <a:p>
            <a:endParaRPr lang="en-US" dirty="0">
              <a:ea typeface="Calibri"/>
              <a:cs typeface="Calibri"/>
            </a:endParaRPr>
          </a:p>
          <a:p>
            <a:r>
              <a:rPr lang="en-US" dirty="0">
                <a:ea typeface="Calibri"/>
                <a:cs typeface="Calibri"/>
              </a:rPr>
              <a:t>Example of how this role could be confused for a staff role: if a Good Neighbor Ambassador added the World Relief website or phone number to their email signature. This is an example of what not to do.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0903558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ea typeface="Calibri"/>
                <a:cs typeface="Calibri"/>
              </a:rPr>
              <a:t>Speaking w/one voice.</a:t>
            </a:r>
          </a:p>
          <a:p>
            <a:endParaRPr lang="en-US" dirty="0">
              <a:ea typeface="Calibri"/>
              <a:cs typeface="Calibri"/>
            </a:endParaRPr>
          </a:p>
          <a:p>
            <a:r>
              <a:rPr lang="en-US">
                <a:ea typeface="Calibri"/>
                <a:cs typeface="Calibri"/>
              </a:rPr>
              <a:t>Christian (not evangelical, Jesus people, etc.)</a:t>
            </a:r>
            <a:endParaRPr lang="en-US"/>
          </a:p>
          <a:p>
            <a:r>
              <a:rPr lang="en-US" dirty="0">
                <a:ea typeface="Calibri"/>
                <a:cs typeface="Calibri"/>
              </a:rPr>
              <a:t>Refugees or other vulnerable immigrants (not illegal aliens, foreigners, strangers, etc.)</a:t>
            </a:r>
          </a:p>
          <a:p>
            <a:r>
              <a:rPr lang="en-US" dirty="0">
                <a:ea typeface="Calibri"/>
                <a:cs typeface="Calibri"/>
              </a:rPr>
              <a:t>Local [World Relief] Office (not affiliate office, chapter, etc.)</a:t>
            </a:r>
          </a:p>
          <a:p>
            <a:r>
              <a:rPr lang="en-US" dirty="0">
                <a:ea typeface="Calibri"/>
                <a:cs typeface="Calibri"/>
              </a:rPr>
              <a:t>Those experiencing poverty (not the poor, the down and out, etc.)</a:t>
            </a:r>
          </a:p>
          <a:p>
            <a:r>
              <a:rPr lang="en-US" dirty="0">
                <a:ea typeface="Calibri"/>
                <a:cs typeface="Calibri"/>
              </a:rPr>
              <a:t>Developing country (not third world, undeveloped country, etc.)</a:t>
            </a:r>
          </a:p>
          <a:p>
            <a:r>
              <a:rPr lang="en-US" dirty="0">
                <a:ea typeface="Calibri"/>
                <a:cs typeface="Calibri"/>
              </a:rPr>
              <a:t>Good Neighbor Team (not GNT, GN Team, etc.)</a:t>
            </a:r>
          </a:p>
          <a:p>
            <a:r>
              <a:rPr lang="en-US" dirty="0">
                <a:ea typeface="Calibri"/>
                <a:cs typeface="Calibri"/>
              </a:rPr>
              <a:t>Church members (not laity, lay people, etc.)</a:t>
            </a:r>
          </a:p>
          <a:p>
            <a:r>
              <a:rPr lang="en-US" dirty="0">
                <a:ea typeface="Calibri"/>
                <a:cs typeface="Calibri"/>
              </a:rPr>
              <a:t>Church leaders (not clergy, priesthood, etc. Unless you are sure of the jargon of that particular denomination)</a:t>
            </a:r>
          </a:p>
          <a:p>
            <a:endParaRPr lang="en-US" dirty="0">
              <a:ea typeface="Calibri"/>
              <a:cs typeface="Calibri"/>
            </a:endParaRPr>
          </a:p>
          <a:p>
            <a:endParaRPr lang="en-US" dirty="0">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213629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Multiplication Growth (not addition growth)</a:t>
            </a:r>
          </a:p>
          <a:p>
            <a:endParaRPr lang="en-US"/>
          </a:p>
          <a:p>
            <a:r>
              <a:rPr lang="en-US"/>
              <a:t>Strength </a:t>
            </a:r>
          </a:p>
          <a:p>
            <a:r>
              <a:rPr lang="en-US"/>
              <a:t>- Do more together</a:t>
            </a:r>
          </a:p>
          <a:p>
            <a:r>
              <a:rPr lang="en-US"/>
              <a:t>- Synergy</a:t>
            </a:r>
          </a:p>
          <a:p>
            <a:r>
              <a:rPr lang="en-US"/>
              <a:t>- Don't tire easily</a:t>
            </a:r>
          </a:p>
          <a:p>
            <a:endParaRPr lang="en-US"/>
          </a:p>
          <a:p>
            <a:r>
              <a:rPr lang="en-US"/>
              <a:t>Diversity</a:t>
            </a:r>
          </a:p>
          <a:p>
            <a:r>
              <a:rPr lang="en-US"/>
              <a:t>- Variety of skills</a:t>
            </a:r>
          </a:p>
          <a:p>
            <a:r>
              <a:rPr lang="en-US"/>
              <a:t>- Variety of personalities</a:t>
            </a:r>
          </a:p>
          <a:p>
            <a:r>
              <a:rPr lang="en-US"/>
              <a:t>- Variety of resources</a:t>
            </a:r>
          </a:p>
          <a:p>
            <a:endParaRPr lang="en-US"/>
          </a:p>
          <a:p>
            <a:r>
              <a:rPr lang="en-US"/>
              <a:t>Sustainability </a:t>
            </a:r>
          </a:p>
          <a:p>
            <a:r>
              <a:rPr lang="en-US"/>
              <a:t>- Encourage each other</a:t>
            </a:r>
          </a:p>
          <a:p>
            <a:r>
              <a:rPr lang="en-US"/>
              <a:t>- Replace lost members</a:t>
            </a:r>
          </a:p>
          <a:p>
            <a:r>
              <a:rPr lang="en-US"/>
              <a:t>- Plant new teams</a:t>
            </a:r>
          </a:p>
          <a:p>
            <a:r>
              <a:rPr lang="en-US"/>
              <a:t>- Continue with new leaders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may add conversation about what kinds of churches might work well together if a single small church can't form a full team, etc.</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don't want this to be the end of the conversation is someone is not interested/able to join/start a team....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Define high impact</a:t>
            </a:r>
          </a:p>
          <a:p>
            <a:endParaRPr lang="en-US"/>
          </a:p>
          <a:p>
            <a:r>
              <a:rPr lang="en-US" dirty="0"/>
              <a:t>Friendship Partner</a:t>
            </a:r>
            <a:endParaRPr lang="en-US" dirty="0">
              <a:ea typeface="Calibri"/>
              <a:cs typeface="Calibri"/>
            </a:endParaRPr>
          </a:p>
          <a:p>
            <a:endParaRPr lang="en-US"/>
          </a:p>
          <a:p>
            <a:r>
              <a:rPr lang="en-US" dirty="0"/>
              <a:t>Review other priority high impact roles in your region</a:t>
            </a:r>
            <a:endParaRPr lang="en-US" dirty="0">
              <a:ea typeface="Calibri"/>
              <a:cs typeface="Calibri"/>
            </a:endParaRPr>
          </a:p>
          <a:p>
            <a:endParaRPr lang="en-US"/>
          </a:p>
          <a:p>
            <a:r>
              <a:rPr lang="en-US" dirty="0"/>
              <a:t>Provide current short list of priority volunteer opportunities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facebook group TBD</a:t>
            </a:r>
          </a:p>
          <a:p>
            <a:endParaRPr lang="en-US"/>
          </a:p>
          <a:p>
            <a:r>
              <a:rPr lang="en-US"/>
              <a:t>Even if not scheduled, you can share about your own ideas for in-person events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6.sv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6.sv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2.sv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2.sv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DDC"/>
        </a:solidFill>
        <a:effectLst/>
      </p:bgPr>
    </p:bg>
    <p:spTree>
      <p:nvGrpSpPr>
        <p:cNvPr id="1" name=""/>
        <p:cNvGrpSpPr/>
        <p:nvPr/>
      </p:nvGrpSpPr>
      <p:grpSpPr>
        <a:xfrm>
          <a:off x="0" y="0"/>
          <a:ext cx="0" cy="0"/>
          <a:chOff x="0" y="0"/>
          <a:chExt cx="0" cy="0"/>
        </a:xfrm>
      </p:grpSpPr>
      <p:sp>
        <p:nvSpPr>
          <p:cNvPr id="2" name="Freeform 2"/>
          <p:cNvSpPr/>
          <p:nvPr/>
        </p:nvSpPr>
        <p:spPr>
          <a:xfrm>
            <a:off x="-7181542" y="-150963"/>
            <a:ext cx="18556379" cy="10437963"/>
          </a:xfrm>
          <a:custGeom>
            <a:avLst/>
            <a:gdLst/>
            <a:ahLst/>
            <a:cxnLst/>
            <a:rect l="l" t="t" r="r" b="b"/>
            <a:pathLst>
              <a:path w="18556379" h="10437963">
                <a:moveTo>
                  <a:pt x="0" y="0"/>
                </a:moveTo>
                <a:lnTo>
                  <a:pt x="18556379" y="0"/>
                </a:lnTo>
                <a:lnTo>
                  <a:pt x="18556379" y="10437963"/>
                </a:lnTo>
                <a:lnTo>
                  <a:pt x="0" y="10437963"/>
                </a:lnTo>
                <a:lnTo>
                  <a:pt x="0" y="0"/>
                </a:lnTo>
                <a:close/>
              </a:path>
            </a:pathLst>
          </a:custGeom>
          <a:blipFill>
            <a:blip r:embed="rId2"/>
            <a:stretch>
              <a:fillRect t="-9226" b="-9226"/>
            </a:stretch>
          </a:blipFill>
        </p:spPr>
        <p:txBody>
          <a:bodyPr/>
          <a:lstStyle/>
          <a:p>
            <a:endParaRPr lang="en-US"/>
          </a:p>
        </p:txBody>
      </p:sp>
      <p:grpSp>
        <p:nvGrpSpPr>
          <p:cNvPr id="3" name="Group 3"/>
          <p:cNvGrpSpPr/>
          <p:nvPr/>
        </p:nvGrpSpPr>
        <p:grpSpPr>
          <a:xfrm rot="5400000">
            <a:off x="5651244" y="23848"/>
            <a:ext cx="10516975" cy="10469279"/>
            <a:chOff x="0" y="0"/>
            <a:chExt cx="949194" cy="944890"/>
          </a:xfrm>
        </p:grpSpPr>
        <p:sp>
          <p:nvSpPr>
            <p:cNvPr id="4" name="Freeform 4"/>
            <p:cNvSpPr/>
            <p:nvPr/>
          </p:nvSpPr>
          <p:spPr>
            <a:xfrm>
              <a:off x="0" y="0"/>
              <a:ext cx="949194" cy="944890"/>
            </a:xfrm>
            <a:custGeom>
              <a:avLst/>
              <a:gdLst/>
              <a:ahLst/>
              <a:cxnLst/>
              <a:rect l="l" t="t" r="r" b="b"/>
              <a:pathLst>
                <a:path w="949194" h="944890">
                  <a:moveTo>
                    <a:pt x="949194" y="0"/>
                  </a:moveTo>
                  <a:lnTo>
                    <a:pt x="949194" y="944890"/>
                  </a:lnTo>
                  <a:lnTo>
                    <a:pt x="474597" y="817890"/>
                  </a:lnTo>
                  <a:lnTo>
                    <a:pt x="0" y="944890"/>
                  </a:lnTo>
                  <a:lnTo>
                    <a:pt x="0" y="0"/>
                  </a:lnTo>
                  <a:lnTo>
                    <a:pt x="949194" y="0"/>
                  </a:lnTo>
                  <a:close/>
                </a:path>
              </a:pathLst>
            </a:custGeom>
            <a:solidFill>
              <a:srgbClr val="E9C31E"/>
            </a:solidFill>
          </p:spPr>
          <p:txBody>
            <a:bodyPr/>
            <a:lstStyle/>
            <a:p>
              <a:endParaRPr lang="en-US"/>
            </a:p>
          </p:txBody>
        </p:sp>
        <p:sp>
          <p:nvSpPr>
            <p:cNvPr id="5" name="TextBox 5"/>
            <p:cNvSpPr txBox="1"/>
            <p:nvPr/>
          </p:nvSpPr>
          <p:spPr>
            <a:xfrm>
              <a:off x="0" y="-47625"/>
              <a:ext cx="736600" cy="733425"/>
            </a:xfrm>
            <a:prstGeom prst="rect">
              <a:avLst/>
            </a:prstGeom>
          </p:spPr>
          <p:txBody>
            <a:bodyPr lIns="50800" tIns="50800" rIns="50800" bIns="50800" rtlCol="0" anchor="ctr"/>
            <a:lstStyle/>
            <a:p>
              <a:pPr algn="ctr">
                <a:lnSpc>
                  <a:spcPts val="3359"/>
                </a:lnSpc>
              </a:pPr>
              <a:endParaRPr/>
            </a:p>
          </p:txBody>
        </p:sp>
      </p:grpSp>
      <p:grpSp>
        <p:nvGrpSpPr>
          <p:cNvPr id="6" name="Group 6"/>
          <p:cNvGrpSpPr/>
          <p:nvPr/>
        </p:nvGrpSpPr>
        <p:grpSpPr>
          <a:xfrm rot="5400000">
            <a:off x="7151230" y="-849249"/>
            <a:ext cx="10516975" cy="12215474"/>
            <a:chOff x="0" y="0"/>
            <a:chExt cx="949194" cy="1102490"/>
          </a:xfrm>
        </p:grpSpPr>
        <p:sp>
          <p:nvSpPr>
            <p:cNvPr id="7" name="Freeform 7"/>
            <p:cNvSpPr/>
            <p:nvPr/>
          </p:nvSpPr>
          <p:spPr>
            <a:xfrm>
              <a:off x="0" y="0"/>
              <a:ext cx="949194" cy="1102490"/>
            </a:xfrm>
            <a:custGeom>
              <a:avLst/>
              <a:gdLst/>
              <a:ahLst/>
              <a:cxnLst/>
              <a:rect l="l" t="t" r="r" b="b"/>
              <a:pathLst>
                <a:path w="949194" h="1102490">
                  <a:moveTo>
                    <a:pt x="949194" y="0"/>
                  </a:moveTo>
                  <a:lnTo>
                    <a:pt x="949194" y="1102490"/>
                  </a:lnTo>
                  <a:lnTo>
                    <a:pt x="474597" y="975490"/>
                  </a:lnTo>
                  <a:lnTo>
                    <a:pt x="0" y="1102490"/>
                  </a:lnTo>
                  <a:lnTo>
                    <a:pt x="0" y="0"/>
                  </a:lnTo>
                  <a:lnTo>
                    <a:pt x="949194" y="0"/>
                  </a:lnTo>
                  <a:close/>
                </a:path>
              </a:pathLst>
            </a:custGeom>
            <a:solidFill>
              <a:srgbClr val="FFFFFF"/>
            </a:solidFill>
          </p:spPr>
          <p:txBody>
            <a:bodyPr/>
            <a:lstStyle/>
            <a:p>
              <a:endParaRPr lang="en-US"/>
            </a:p>
          </p:txBody>
        </p:sp>
        <p:sp>
          <p:nvSpPr>
            <p:cNvPr id="8" name="TextBox 8"/>
            <p:cNvSpPr txBox="1"/>
            <p:nvPr/>
          </p:nvSpPr>
          <p:spPr>
            <a:xfrm>
              <a:off x="0" y="-47625"/>
              <a:ext cx="736600" cy="733425"/>
            </a:xfrm>
            <a:prstGeom prst="rect">
              <a:avLst/>
            </a:prstGeom>
          </p:spPr>
          <p:txBody>
            <a:bodyPr lIns="50800" tIns="50800" rIns="50800" bIns="50800" rtlCol="0" anchor="ctr"/>
            <a:lstStyle/>
            <a:p>
              <a:pPr algn="ctr">
                <a:lnSpc>
                  <a:spcPts val="3359"/>
                </a:lnSpc>
              </a:pPr>
              <a:endParaRPr/>
            </a:p>
          </p:txBody>
        </p:sp>
      </p:grpSp>
      <p:sp>
        <p:nvSpPr>
          <p:cNvPr id="9" name="Freeform 9"/>
          <p:cNvSpPr/>
          <p:nvPr/>
        </p:nvSpPr>
        <p:spPr>
          <a:xfrm>
            <a:off x="10574004" y="9036771"/>
            <a:ext cx="3671428" cy="952400"/>
          </a:xfrm>
          <a:custGeom>
            <a:avLst/>
            <a:gdLst/>
            <a:ahLst/>
            <a:cxnLst/>
            <a:rect l="l" t="t" r="r" b="b"/>
            <a:pathLst>
              <a:path w="3671428" h="952400">
                <a:moveTo>
                  <a:pt x="0" y="0"/>
                </a:moveTo>
                <a:lnTo>
                  <a:pt x="3671428" y="0"/>
                </a:lnTo>
                <a:lnTo>
                  <a:pt x="3671428" y="952400"/>
                </a:lnTo>
                <a:lnTo>
                  <a:pt x="0" y="952400"/>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8642197" y="4381632"/>
            <a:ext cx="8933673" cy="1756306"/>
          </a:xfrm>
          <a:prstGeom prst="rect">
            <a:avLst/>
          </a:prstGeom>
        </p:spPr>
        <p:txBody>
          <a:bodyPr lIns="0" tIns="0" rIns="0" bIns="0" rtlCol="0" anchor="t">
            <a:spAutoFit/>
          </a:bodyPr>
          <a:lstStyle/>
          <a:p>
            <a:pPr algn="ctr">
              <a:lnSpc>
                <a:spcPts val="13528"/>
              </a:lnSpc>
            </a:pPr>
            <a:r>
              <a:rPr lang="en-US" sz="12298">
                <a:solidFill>
                  <a:srgbClr val="009DDC"/>
                </a:solidFill>
                <a:latin typeface="Gotham 2"/>
              </a:rPr>
              <a:t>TRAINING</a:t>
            </a:r>
          </a:p>
        </p:txBody>
      </p:sp>
      <p:sp>
        <p:nvSpPr>
          <p:cNvPr id="11" name="TextBox 11"/>
          <p:cNvSpPr txBox="1"/>
          <p:nvPr/>
        </p:nvSpPr>
        <p:spPr>
          <a:xfrm>
            <a:off x="7333582" y="1076325"/>
            <a:ext cx="10788366" cy="835534"/>
          </a:xfrm>
          <a:prstGeom prst="rect">
            <a:avLst/>
          </a:prstGeom>
        </p:spPr>
        <p:txBody>
          <a:bodyPr lIns="0" tIns="0" rIns="0" bIns="0" rtlCol="0" anchor="t">
            <a:spAutoFit/>
          </a:bodyPr>
          <a:lstStyle/>
          <a:p>
            <a:pPr>
              <a:lnSpc>
                <a:spcPts val="6380"/>
              </a:lnSpc>
            </a:pPr>
            <a:r>
              <a:rPr lang="en-US" sz="5800">
                <a:solidFill>
                  <a:srgbClr val="666666"/>
                </a:solidFill>
                <a:latin typeface="Gotham 2"/>
              </a:rPr>
              <a:t>Good Neighbor Ambassador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9DDC"/>
        </a:solidFill>
        <a:effectLst/>
      </p:bgPr>
    </p:bg>
    <p:spTree>
      <p:nvGrpSpPr>
        <p:cNvPr id="1" name=""/>
        <p:cNvGrpSpPr/>
        <p:nvPr/>
      </p:nvGrpSpPr>
      <p:grpSpPr>
        <a:xfrm>
          <a:off x="0" y="0"/>
          <a:ext cx="0" cy="0"/>
          <a:chOff x="0" y="0"/>
          <a:chExt cx="0" cy="0"/>
        </a:xfrm>
      </p:grpSpPr>
      <p:sp>
        <p:nvSpPr>
          <p:cNvPr id="2" name="Freeform 2"/>
          <p:cNvSpPr/>
          <p:nvPr/>
        </p:nvSpPr>
        <p:spPr>
          <a:xfrm>
            <a:off x="-160639" y="927625"/>
            <a:ext cx="18467689" cy="10388075"/>
          </a:xfrm>
          <a:custGeom>
            <a:avLst/>
            <a:gdLst/>
            <a:ahLst/>
            <a:cxnLst/>
            <a:rect l="l" t="t" r="r" b="b"/>
            <a:pathLst>
              <a:path w="18467689" h="10388075">
                <a:moveTo>
                  <a:pt x="0" y="0"/>
                </a:moveTo>
                <a:lnTo>
                  <a:pt x="18467689" y="0"/>
                </a:lnTo>
                <a:lnTo>
                  <a:pt x="18467689" y="10388075"/>
                </a:lnTo>
                <a:lnTo>
                  <a:pt x="0" y="10388075"/>
                </a:lnTo>
                <a:lnTo>
                  <a:pt x="0" y="0"/>
                </a:lnTo>
                <a:close/>
              </a:path>
            </a:pathLst>
          </a:custGeom>
          <a:blipFill>
            <a:blip r:embed="rId3"/>
            <a:stretch>
              <a:fillRect t="-12222" b="-12222"/>
            </a:stretch>
          </a:blipFill>
        </p:spPr>
        <p:txBody>
          <a:bodyPr/>
          <a:lstStyle/>
          <a:p>
            <a:endParaRPr lang="en-US"/>
          </a:p>
        </p:txBody>
      </p:sp>
      <p:sp>
        <p:nvSpPr>
          <p:cNvPr id="3" name="Freeform 3"/>
          <p:cNvSpPr/>
          <p:nvPr/>
        </p:nvSpPr>
        <p:spPr>
          <a:xfrm>
            <a:off x="-179689" y="0"/>
            <a:ext cx="18647378" cy="3326494"/>
          </a:xfrm>
          <a:custGeom>
            <a:avLst/>
            <a:gdLst/>
            <a:ahLst/>
            <a:cxnLst/>
            <a:rect l="l" t="t" r="r" b="b"/>
            <a:pathLst>
              <a:path w="18647378" h="3326494">
                <a:moveTo>
                  <a:pt x="0" y="0"/>
                </a:moveTo>
                <a:lnTo>
                  <a:pt x="18647378" y="0"/>
                </a:lnTo>
                <a:lnTo>
                  <a:pt x="18647378" y="3326494"/>
                </a:lnTo>
                <a:lnTo>
                  <a:pt x="0" y="3326494"/>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9C31E"/>
        </a:solidFill>
        <a:effectLst/>
      </p:bgPr>
    </p:bg>
    <p:spTree>
      <p:nvGrpSpPr>
        <p:cNvPr id="1" name=""/>
        <p:cNvGrpSpPr/>
        <p:nvPr/>
      </p:nvGrpSpPr>
      <p:grpSpPr>
        <a:xfrm>
          <a:off x="0" y="0"/>
          <a:ext cx="0" cy="0"/>
          <a:chOff x="0" y="0"/>
          <a:chExt cx="0" cy="0"/>
        </a:xfrm>
      </p:grpSpPr>
      <p:grpSp>
        <p:nvGrpSpPr>
          <p:cNvPr id="2" name="Group 2"/>
          <p:cNvGrpSpPr/>
          <p:nvPr/>
        </p:nvGrpSpPr>
        <p:grpSpPr>
          <a:xfrm>
            <a:off x="-821317" y="217777"/>
            <a:ext cx="19650329" cy="9345845"/>
            <a:chOff x="0" y="0"/>
            <a:chExt cx="5175395" cy="2461457"/>
          </a:xfrm>
        </p:grpSpPr>
        <p:sp>
          <p:nvSpPr>
            <p:cNvPr id="3" name="Freeform 3"/>
            <p:cNvSpPr/>
            <p:nvPr/>
          </p:nvSpPr>
          <p:spPr>
            <a:xfrm>
              <a:off x="0" y="0"/>
              <a:ext cx="5175395" cy="2461457"/>
            </a:xfrm>
            <a:custGeom>
              <a:avLst/>
              <a:gdLst/>
              <a:ahLst/>
              <a:cxnLst/>
              <a:rect l="l" t="t" r="r" b="b"/>
              <a:pathLst>
                <a:path w="5175395" h="2461457">
                  <a:moveTo>
                    <a:pt x="20093" y="0"/>
                  </a:moveTo>
                  <a:lnTo>
                    <a:pt x="5155302" y="0"/>
                  </a:lnTo>
                  <a:cubicBezTo>
                    <a:pt x="5166399" y="0"/>
                    <a:pt x="5175395" y="8996"/>
                    <a:pt x="5175395" y="20093"/>
                  </a:cubicBezTo>
                  <a:lnTo>
                    <a:pt x="5175395" y="2441364"/>
                  </a:lnTo>
                  <a:cubicBezTo>
                    <a:pt x="5175395" y="2446693"/>
                    <a:pt x="5173278" y="2451804"/>
                    <a:pt x="5169510" y="2455572"/>
                  </a:cubicBezTo>
                  <a:cubicBezTo>
                    <a:pt x="5165742" y="2459340"/>
                    <a:pt x="5160631" y="2461457"/>
                    <a:pt x="5155302" y="2461457"/>
                  </a:cubicBezTo>
                  <a:lnTo>
                    <a:pt x="20093" y="2461457"/>
                  </a:lnTo>
                  <a:cubicBezTo>
                    <a:pt x="14764" y="2461457"/>
                    <a:pt x="9653" y="2459340"/>
                    <a:pt x="5885" y="2455572"/>
                  </a:cubicBezTo>
                  <a:cubicBezTo>
                    <a:pt x="2117" y="2451804"/>
                    <a:pt x="0" y="2446693"/>
                    <a:pt x="0" y="2441364"/>
                  </a:cubicBezTo>
                  <a:lnTo>
                    <a:pt x="0" y="20093"/>
                  </a:lnTo>
                  <a:cubicBezTo>
                    <a:pt x="0" y="14764"/>
                    <a:pt x="2117" y="9653"/>
                    <a:pt x="5885" y="5885"/>
                  </a:cubicBezTo>
                  <a:cubicBezTo>
                    <a:pt x="9653" y="2117"/>
                    <a:pt x="14764" y="0"/>
                    <a:pt x="20093" y="0"/>
                  </a:cubicBez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rot="-5400000">
            <a:off x="8838234" y="830163"/>
            <a:ext cx="611532" cy="18288000"/>
            <a:chOff x="0" y="0"/>
            <a:chExt cx="161062" cy="4816593"/>
          </a:xfrm>
        </p:grpSpPr>
        <p:sp>
          <p:nvSpPr>
            <p:cNvPr id="6" name="Freeform 6"/>
            <p:cNvSpPr/>
            <p:nvPr/>
          </p:nvSpPr>
          <p:spPr>
            <a:xfrm>
              <a:off x="0" y="0"/>
              <a:ext cx="161062" cy="4816592"/>
            </a:xfrm>
            <a:custGeom>
              <a:avLst/>
              <a:gdLst/>
              <a:ahLst/>
              <a:cxnLst/>
              <a:rect l="l" t="t" r="r" b="b"/>
              <a:pathLst>
                <a:path w="161062" h="4816592">
                  <a:moveTo>
                    <a:pt x="0" y="0"/>
                  </a:moveTo>
                  <a:lnTo>
                    <a:pt x="161062" y="0"/>
                  </a:lnTo>
                  <a:lnTo>
                    <a:pt x="161062" y="4816592"/>
                  </a:lnTo>
                  <a:lnTo>
                    <a:pt x="0" y="4816592"/>
                  </a:lnTo>
                  <a:close/>
                </a:path>
              </a:pathLst>
            </a:custGeom>
            <a:solidFill>
              <a:srgbClr val="009DDC"/>
            </a:solidFill>
          </p:spPr>
          <p:txBody>
            <a:bodyPr/>
            <a:lstStyle/>
            <a:p>
              <a:endParaRPr lang="en-US"/>
            </a:p>
          </p:txBody>
        </p:sp>
        <p:sp>
          <p:nvSpPr>
            <p:cNvPr id="7" name="TextBox 7"/>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8" name="Freeform 8"/>
          <p:cNvSpPr/>
          <p:nvPr/>
        </p:nvSpPr>
        <p:spPr>
          <a:xfrm>
            <a:off x="7739548" y="9668397"/>
            <a:ext cx="1988048" cy="515717"/>
          </a:xfrm>
          <a:custGeom>
            <a:avLst/>
            <a:gdLst/>
            <a:ahLst/>
            <a:cxnLst/>
            <a:rect l="l" t="t" r="r" b="b"/>
            <a:pathLst>
              <a:path w="1988048" h="515717">
                <a:moveTo>
                  <a:pt x="0" y="0"/>
                </a:moveTo>
                <a:lnTo>
                  <a:pt x="1988048" y="0"/>
                </a:lnTo>
                <a:lnTo>
                  <a:pt x="1988048" y="515717"/>
                </a:lnTo>
                <a:lnTo>
                  <a:pt x="0" y="515717"/>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2123296" y="1426420"/>
            <a:ext cx="13761103" cy="4924425"/>
          </a:xfrm>
          <a:prstGeom prst="rect">
            <a:avLst/>
          </a:prstGeom>
        </p:spPr>
        <p:txBody>
          <a:bodyPr lIns="0" tIns="0" rIns="0" bIns="0" rtlCol="0" anchor="t">
            <a:spAutoFit/>
          </a:bodyPr>
          <a:lstStyle/>
          <a:p>
            <a:pPr algn="ctr">
              <a:lnSpc>
                <a:spcPts val="4800"/>
              </a:lnSpc>
            </a:pPr>
            <a:r>
              <a:rPr lang="en-US" sz="5000" dirty="0">
                <a:solidFill>
                  <a:srgbClr val="009DDC"/>
                </a:solidFill>
                <a:latin typeface="Gotham 4"/>
              </a:rPr>
              <a:t>MOBILIZATION</a:t>
            </a:r>
          </a:p>
          <a:p>
            <a:pPr algn="ctr">
              <a:lnSpc>
                <a:spcPts val="4800"/>
              </a:lnSpc>
            </a:pPr>
            <a:endParaRPr lang="en-US" sz="4800" dirty="0">
              <a:solidFill>
                <a:srgbClr val="009DDC"/>
              </a:solidFill>
              <a:latin typeface="Gotham 4"/>
            </a:endParaRPr>
          </a:p>
          <a:p>
            <a:pPr>
              <a:lnSpc>
                <a:spcPts val="4800"/>
              </a:lnSpc>
            </a:pPr>
            <a:endParaRPr lang="en-US" sz="4800">
              <a:solidFill>
                <a:srgbClr val="009DDC"/>
              </a:solidFill>
              <a:latin typeface="Gotham 4"/>
            </a:endParaRPr>
          </a:p>
          <a:p>
            <a:pPr marL="1036320" lvl="1" indent="-518160">
              <a:lnSpc>
                <a:spcPts val="4800"/>
              </a:lnSpc>
              <a:buFont typeface="Arial"/>
              <a:buChar char="•"/>
            </a:pPr>
            <a:r>
              <a:rPr lang="en-US" sz="4800" dirty="0">
                <a:solidFill>
                  <a:srgbClr val="666666"/>
                </a:solidFill>
                <a:latin typeface="Gotham 4"/>
              </a:rPr>
              <a:t>Who are we mobilizing?</a:t>
            </a:r>
          </a:p>
          <a:p>
            <a:pPr>
              <a:lnSpc>
                <a:spcPts val="4800"/>
              </a:lnSpc>
            </a:pPr>
            <a:endParaRPr lang="en-US" sz="4800">
              <a:solidFill>
                <a:srgbClr val="666666"/>
              </a:solidFill>
              <a:latin typeface="Gotham 4"/>
            </a:endParaRPr>
          </a:p>
          <a:p>
            <a:pPr marL="1036320" lvl="1" indent="-518160">
              <a:lnSpc>
                <a:spcPts val="4800"/>
              </a:lnSpc>
              <a:buFont typeface="Arial"/>
              <a:buChar char="•"/>
            </a:pPr>
            <a:r>
              <a:rPr lang="en-US" sz="4800" dirty="0">
                <a:solidFill>
                  <a:srgbClr val="666666"/>
                </a:solidFill>
                <a:latin typeface="Gotham 4"/>
              </a:rPr>
              <a:t>What are we mobilizing to do?</a:t>
            </a:r>
          </a:p>
          <a:p>
            <a:pPr>
              <a:lnSpc>
                <a:spcPts val="4800"/>
              </a:lnSpc>
            </a:pPr>
            <a:endParaRPr lang="en-US" sz="4800">
              <a:solidFill>
                <a:srgbClr val="666666"/>
              </a:solidFill>
              <a:latin typeface="Gotham 4"/>
            </a:endParaRPr>
          </a:p>
          <a:p>
            <a:pPr marL="1036320" lvl="1" indent="-518160">
              <a:lnSpc>
                <a:spcPts val="4800"/>
              </a:lnSpc>
              <a:buFont typeface="Arial"/>
              <a:buChar char="•"/>
            </a:pPr>
            <a:r>
              <a:rPr lang="en-US" sz="4800" dirty="0">
                <a:solidFill>
                  <a:srgbClr val="666666"/>
                </a:solidFill>
                <a:latin typeface="Gotham 4"/>
              </a:rPr>
              <a:t>Why are we mobilizing?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9C31E"/>
        </a:solidFill>
        <a:effectLst/>
      </p:bgPr>
    </p:bg>
    <p:spTree>
      <p:nvGrpSpPr>
        <p:cNvPr id="1" name=""/>
        <p:cNvGrpSpPr/>
        <p:nvPr/>
      </p:nvGrpSpPr>
      <p:grpSpPr>
        <a:xfrm>
          <a:off x="0" y="0"/>
          <a:ext cx="0" cy="0"/>
          <a:chOff x="0" y="0"/>
          <a:chExt cx="0" cy="0"/>
        </a:xfrm>
      </p:grpSpPr>
      <p:grpSp>
        <p:nvGrpSpPr>
          <p:cNvPr id="2" name="Group 2"/>
          <p:cNvGrpSpPr/>
          <p:nvPr/>
        </p:nvGrpSpPr>
        <p:grpSpPr>
          <a:xfrm>
            <a:off x="-821317" y="217777"/>
            <a:ext cx="19650329" cy="9345845"/>
            <a:chOff x="0" y="0"/>
            <a:chExt cx="5175395" cy="2461457"/>
          </a:xfrm>
        </p:grpSpPr>
        <p:sp>
          <p:nvSpPr>
            <p:cNvPr id="3" name="Freeform 3"/>
            <p:cNvSpPr/>
            <p:nvPr/>
          </p:nvSpPr>
          <p:spPr>
            <a:xfrm>
              <a:off x="0" y="0"/>
              <a:ext cx="5175395" cy="2461457"/>
            </a:xfrm>
            <a:custGeom>
              <a:avLst/>
              <a:gdLst/>
              <a:ahLst/>
              <a:cxnLst/>
              <a:rect l="l" t="t" r="r" b="b"/>
              <a:pathLst>
                <a:path w="5175395" h="2461457">
                  <a:moveTo>
                    <a:pt x="20093" y="0"/>
                  </a:moveTo>
                  <a:lnTo>
                    <a:pt x="5155302" y="0"/>
                  </a:lnTo>
                  <a:cubicBezTo>
                    <a:pt x="5166399" y="0"/>
                    <a:pt x="5175395" y="8996"/>
                    <a:pt x="5175395" y="20093"/>
                  </a:cubicBezTo>
                  <a:lnTo>
                    <a:pt x="5175395" y="2441364"/>
                  </a:lnTo>
                  <a:cubicBezTo>
                    <a:pt x="5175395" y="2446693"/>
                    <a:pt x="5173278" y="2451804"/>
                    <a:pt x="5169510" y="2455572"/>
                  </a:cubicBezTo>
                  <a:cubicBezTo>
                    <a:pt x="5165742" y="2459340"/>
                    <a:pt x="5160631" y="2461457"/>
                    <a:pt x="5155302" y="2461457"/>
                  </a:cubicBezTo>
                  <a:lnTo>
                    <a:pt x="20093" y="2461457"/>
                  </a:lnTo>
                  <a:cubicBezTo>
                    <a:pt x="14764" y="2461457"/>
                    <a:pt x="9653" y="2459340"/>
                    <a:pt x="5885" y="2455572"/>
                  </a:cubicBezTo>
                  <a:cubicBezTo>
                    <a:pt x="2117" y="2451804"/>
                    <a:pt x="0" y="2446693"/>
                    <a:pt x="0" y="2441364"/>
                  </a:cubicBezTo>
                  <a:lnTo>
                    <a:pt x="0" y="20093"/>
                  </a:lnTo>
                  <a:cubicBezTo>
                    <a:pt x="0" y="14764"/>
                    <a:pt x="2117" y="9653"/>
                    <a:pt x="5885" y="5885"/>
                  </a:cubicBezTo>
                  <a:cubicBezTo>
                    <a:pt x="9653" y="2117"/>
                    <a:pt x="14764" y="0"/>
                    <a:pt x="20093" y="0"/>
                  </a:cubicBez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rot="-5400000">
            <a:off x="8838234" y="830163"/>
            <a:ext cx="611532" cy="18288000"/>
            <a:chOff x="0" y="0"/>
            <a:chExt cx="161062" cy="4816593"/>
          </a:xfrm>
        </p:grpSpPr>
        <p:sp>
          <p:nvSpPr>
            <p:cNvPr id="6" name="Freeform 6"/>
            <p:cNvSpPr/>
            <p:nvPr/>
          </p:nvSpPr>
          <p:spPr>
            <a:xfrm>
              <a:off x="0" y="0"/>
              <a:ext cx="161062" cy="4816592"/>
            </a:xfrm>
            <a:custGeom>
              <a:avLst/>
              <a:gdLst/>
              <a:ahLst/>
              <a:cxnLst/>
              <a:rect l="l" t="t" r="r" b="b"/>
              <a:pathLst>
                <a:path w="161062" h="4816592">
                  <a:moveTo>
                    <a:pt x="0" y="0"/>
                  </a:moveTo>
                  <a:lnTo>
                    <a:pt x="161062" y="0"/>
                  </a:lnTo>
                  <a:lnTo>
                    <a:pt x="161062" y="4816592"/>
                  </a:lnTo>
                  <a:lnTo>
                    <a:pt x="0" y="4816592"/>
                  </a:lnTo>
                  <a:close/>
                </a:path>
              </a:pathLst>
            </a:custGeom>
            <a:solidFill>
              <a:srgbClr val="009DDC"/>
            </a:solidFill>
          </p:spPr>
          <p:txBody>
            <a:bodyPr/>
            <a:lstStyle/>
            <a:p>
              <a:endParaRPr lang="en-US"/>
            </a:p>
          </p:txBody>
        </p:sp>
        <p:sp>
          <p:nvSpPr>
            <p:cNvPr id="7" name="TextBox 7"/>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8" name="Freeform 8"/>
          <p:cNvSpPr/>
          <p:nvPr/>
        </p:nvSpPr>
        <p:spPr>
          <a:xfrm>
            <a:off x="7739548" y="9668397"/>
            <a:ext cx="1988048" cy="515717"/>
          </a:xfrm>
          <a:custGeom>
            <a:avLst/>
            <a:gdLst/>
            <a:ahLst/>
            <a:cxnLst/>
            <a:rect l="l" t="t" r="r" b="b"/>
            <a:pathLst>
              <a:path w="1988048" h="515717">
                <a:moveTo>
                  <a:pt x="0" y="0"/>
                </a:moveTo>
                <a:lnTo>
                  <a:pt x="1988048" y="0"/>
                </a:lnTo>
                <a:lnTo>
                  <a:pt x="1988048" y="515717"/>
                </a:lnTo>
                <a:lnTo>
                  <a:pt x="0" y="515717"/>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2132821" y="1426420"/>
            <a:ext cx="13761103" cy="5521575"/>
          </a:xfrm>
          <a:prstGeom prst="rect">
            <a:avLst/>
          </a:prstGeom>
        </p:spPr>
        <p:txBody>
          <a:bodyPr lIns="0" tIns="0" rIns="0" bIns="0" rtlCol="0" anchor="t">
            <a:spAutoFit/>
          </a:bodyPr>
          <a:lstStyle/>
          <a:p>
            <a:pPr algn="ctr">
              <a:lnSpc>
                <a:spcPts val="4800"/>
              </a:lnSpc>
            </a:pPr>
            <a:r>
              <a:rPr lang="en-US" sz="5000" dirty="0">
                <a:solidFill>
                  <a:srgbClr val="009DDC"/>
                </a:solidFill>
                <a:latin typeface="Gotham 4"/>
              </a:rPr>
              <a:t>METHOD</a:t>
            </a:r>
          </a:p>
          <a:p>
            <a:pPr>
              <a:lnSpc>
                <a:spcPts val="4800"/>
              </a:lnSpc>
            </a:pPr>
            <a:endParaRPr lang="en-US" sz="4800">
              <a:solidFill>
                <a:srgbClr val="009DDC"/>
              </a:solidFill>
              <a:latin typeface="Gotham 4"/>
            </a:endParaRPr>
          </a:p>
          <a:p>
            <a:pPr>
              <a:lnSpc>
                <a:spcPts val="4800"/>
              </a:lnSpc>
            </a:pPr>
            <a:r>
              <a:rPr lang="en-US" sz="4800" dirty="0">
                <a:solidFill>
                  <a:srgbClr val="666666"/>
                </a:solidFill>
                <a:latin typeface="Gotham 4"/>
              </a:rPr>
              <a:t>   Extend W______________</a:t>
            </a:r>
          </a:p>
          <a:p>
            <a:pPr>
              <a:lnSpc>
                <a:spcPts val="4800"/>
              </a:lnSpc>
            </a:pPr>
            <a:endParaRPr lang="en-US" sz="4800">
              <a:solidFill>
                <a:srgbClr val="666666"/>
              </a:solidFill>
              <a:latin typeface="Gotham 4"/>
            </a:endParaRPr>
          </a:p>
          <a:p>
            <a:pPr>
              <a:lnSpc>
                <a:spcPts val="4800"/>
              </a:lnSpc>
            </a:pPr>
            <a:r>
              <a:rPr lang="en-US" sz="4800" dirty="0">
                <a:solidFill>
                  <a:srgbClr val="666666"/>
                </a:solidFill>
                <a:latin typeface="Gotham 4"/>
              </a:rPr>
              <a:t>+ Provide S______________</a:t>
            </a:r>
          </a:p>
          <a:p>
            <a:pPr>
              <a:lnSpc>
                <a:spcPts val="4800"/>
              </a:lnSpc>
            </a:pPr>
            <a:endParaRPr lang="en-US" sz="4800">
              <a:solidFill>
                <a:srgbClr val="666666"/>
              </a:solidFill>
              <a:latin typeface="Gotham 4"/>
            </a:endParaRPr>
          </a:p>
          <a:p>
            <a:pPr>
              <a:lnSpc>
                <a:spcPts val="4800"/>
              </a:lnSpc>
            </a:pPr>
            <a:r>
              <a:rPr lang="en-US" sz="4800" dirty="0">
                <a:solidFill>
                  <a:srgbClr val="666666"/>
                </a:solidFill>
                <a:latin typeface="Gotham 4"/>
              </a:rPr>
              <a:t>+ Build R_________________</a:t>
            </a:r>
          </a:p>
          <a:p>
            <a:pPr>
              <a:lnSpc>
                <a:spcPts val="4800"/>
              </a:lnSpc>
            </a:pPr>
            <a:endParaRPr lang="en-US" sz="4800">
              <a:solidFill>
                <a:srgbClr val="666666"/>
              </a:solidFill>
              <a:latin typeface="Gotham 4"/>
            </a:endParaRPr>
          </a:p>
          <a:p>
            <a:pPr>
              <a:lnSpc>
                <a:spcPts val="4800"/>
              </a:lnSpc>
            </a:pPr>
            <a:r>
              <a:rPr lang="en-US" sz="4800" dirty="0">
                <a:solidFill>
                  <a:srgbClr val="666666"/>
                </a:solidFill>
                <a:latin typeface="Gotham 4"/>
              </a:rPr>
              <a:t>= I_______________________</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9C31E"/>
        </a:solidFill>
        <a:effectLst/>
      </p:bgPr>
    </p:bg>
    <p:spTree>
      <p:nvGrpSpPr>
        <p:cNvPr id="1" name=""/>
        <p:cNvGrpSpPr/>
        <p:nvPr/>
      </p:nvGrpSpPr>
      <p:grpSpPr>
        <a:xfrm>
          <a:off x="0" y="0"/>
          <a:ext cx="0" cy="0"/>
          <a:chOff x="0" y="0"/>
          <a:chExt cx="0" cy="0"/>
        </a:xfrm>
      </p:grpSpPr>
      <p:grpSp>
        <p:nvGrpSpPr>
          <p:cNvPr id="2" name="Group 2"/>
          <p:cNvGrpSpPr/>
          <p:nvPr/>
        </p:nvGrpSpPr>
        <p:grpSpPr>
          <a:xfrm>
            <a:off x="-821317" y="217777"/>
            <a:ext cx="19650329" cy="9345845"/>
            <a:chOff x="0" y="0"/>
            <a:chExt cx="5175395" cy="2461457"/>
          </a:xfrm>
        </p:grpSpPr>
        <p:sp>
          <p:nvSpPr>
            <p:cNvPr id="3" name="Freeform 3"/>
            <p:cNvSpPr/>
            <p:nvPr/>
          </p:nvSpPr>
          <p:spPr>
            <a:xfrm>
              <a:off x="0" y="0"/>
              <a:ext cx="5175395" cy="2461457"/>
            </a:xfrm>
            <a:custGeom>
              <a:avLst/>
              <a:gdLst/>
              <a:ahLst/>
              <a:cxnLst/>
              <a:rect l="l" t="t" r="r" b="b"/>
              <a:pathLst>
                <a:path w="5175395" h="2461457">
                  <a:moveTo>
                    <a:pt x="20093" y="0"/>
                  </a:moveTo>
                  <a:lnTo>
                    <a:pt x="5155302" y="0"/>
                  </a:lnTo>
                  <a:cubicBezTo>
                    <a:pt x="5166399" y="0"/>
                    <a:pt x="5175395" y="8996"/>
                    <a:pt x="5175395" y="20093"/>
                  </a:cubicBezTo>
                  <a:lnTo>
                    <a:pt x="5175395" y="2441364"/>
                  </a:lnTo>
                  <a:cubicBezTo>
                    <a:pt x="5175395" y="2446693"/>
                    <a:pt x="5173278" y="2451804"/>
                    <a:pt x="5169510" y="2455572"/>
                  </a:cubicBezTo>
                  <a:cubicBezTo>
                    <a:pt x="5165742" y="2459340"/>
                    <a:pt x="5160631" y="2461457"/>
                    <a:pt x="5155302" y="2461457"/>
                  </a:cubicBezTo>
                  <a:lnTo>
                    <a:pt x="20093" y="2461457"/>
                  </a:lnTo>
                  <a:cubicBezTo>
                    <a:pt x="14764" y="2461457"/>
                    <a:pt x="9653" y="2459340"/>
                    <a:pt x="5885" y="2455572"/>
                  </a:cubicBezTo>
                  <a:cubicBezTo>
                    <a:pt x="2117" y="2451804"/>
                    <a:pt x="0" y="2446693"/>
                    <a:pt x="0" y="2441364"/>
                  </a:cubicBezTo>
                  <a:lnTo>
                    <a:pt x="0" y="20093"/>
                  </a:lnTo>
                  <a:cubicBezTo>
                    <a:pt x="0" y="14764"/>
                    <a:pt x="2117" y="9653"/>
                    <a:pt x="5885" y="5885"/>
                  </a:cubicBezTo>
                  <a:cubicBezTo>
                    <a:pt x="9653" y="2117"/>
                    <a:pt x="14764" y="0"/>
                    <a:pt x="20093" y="0"/>
                  </a:cubicBez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rot="-5400000">
            <a:off x="8838234" y="830163"/>
            <a:ext cx="611532" cy="18288000"/>
            <a:chOff x="0" y="0"/>
            <a:chExt cx="161062" cy="4816593"/>
          </a:xfrm>
        </p:grpSpPr>
        <p:sp>
          <p:nvSpPr>
            <p:cNvPr id="6" name="Freeform 6"/>
            <p:cNvSpPr/>
            <p:nvPr/>
          </p:nvSpPr>
          <p:spPr>
            <a:xfrm>
              <a:off x="0" y="0"/>
              <a:ext cx="161062" cy="4816592"/>
            </a:xfrm>
            <a:custGeom>
              <a:avLst/>
              <a:gdLst/>
              <a:ahLst/>
              <a:cxnLst/>
              <a:rect l="l" t="t" r="r" b="b"/>
              <a:pathLst>
                <a:path w="161062" h="4816592">
                  <a:moveTo>
                    <a:pt x="0" y="0"/>
                  </a:moveTo>
                  <a:lnTo>
                    <a:pt x="161062" y="0"/>
                  </a:lnTo>
                  <a:lnTo>
                    <a:pt x="161062" y="4816592"/>
                  </a:lnTo>
                  <a:lnTo>
                    <a:pt x="0" y="4816592"/>
                  </a:lnTo>
                  <a:close/>
                </a:path>
              </a:pathLst>
            </a:custGeom>
            <a:solidFill>
              <a:srgbClr val="009DDC"/>
            </a:solidFill>
          </p:spPr>
          <p:txBody>
            <a:bodyPr/>
            <a:lstStyle/>
            <a:p>
              <a:endParaRPr lang="en-US"/>
            </a:p>
          </p:txBody>
        </p:sp>
        <p:sp>
          <p:nvSpPr>
            <p:cNvPr id="7" name="TextBox 7"/>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8" name="Freeform 8"/>
          <p:cNvSpPr/>
          <p:nvPr/>
        </p:nvSpPr>
        <p:spPr>
          <a:xfrm>
            <a:off x="7739548" y="9668397"/>
            <a:ext cx="1988048" cy="515717"/>
          </a:xfrm>
          <a:custGeom>
            <a:avLst/>
            <a:gdLst/>
            <a:ahLst/>
            <a:cxnLst/>
            <a:rect l="l" t="t" r="r" b="b"/>
            <a:pathLst>
              <a:path w="1988048" h="515717">
                <a:moveTo>
                  <a:pt x="0" y="0"/>
                </a:moveTo>
                <a:lnTo>
                  <a:pt x="1988048" y="0"/>
                </a:lnTo>
                <a:lnTo>
                  <a:pt x="1988048" y="515717"/>
                </a:lnTo>
                <a:lnTo>
                  <a:pt x="0" y="515717"/>
                </a:lnTo>
                <a:lnTo>
                  <a:pt x="0" y="0"/>
                </a:lnTo>
                <a:close/>
              </a:path>
            </a:pathLst>
          </a:custGeom>
          <a:blipFill>
            <a:blip r:embed="rId2"/>
            <a:stretch>
              <a:fillRect/>
            </a:stretch>
          </a:blipFill>
        </p:spPr>
        <p:txBody>
          <a:bodyPr/>
          <a:lstStyle/>
          <a:p>
            <a:endParaRPr lang="en-US"/>
          </a:p>
        </p:txBody>
      </p:sp>
      <p:sp>
        <p:nvSpPr>
          <p:cNvPr id="9" name="Freeform 9"/>
          <p:cNvSpPr/>
          <p:nvPr/>
        </p:nvSpPr>
        <p:spPr>
          <a:xfrm>
            <a:off x="568530" y="3211161"/>
            <a:ext cx="17150940" cy="3864678"/>
          </a:xfrm>
          <a:custGeom>
            <a:avLst/>
            <a:gdLst/>
            <a:ahLst/>
            <a:cxnLst/>
            <a:rect l="l" t="t" r="r" b="b"/>
            <a:pathLst>
              <a:path w="17150940" h="3864678">
                <a:moveTo>
                  <a:pt x="0" y="0"/>
                </a:moveTo>
                <a:lnTo>
                  <a:pt x="17150940" y="0"/>
                </a:lnTo>
                <a:lnTo>
                  <a:pt x="17150940" y="3864678"/>
                </a:lnTo>
                <a:lnTo>
                  <a:pt x="0" y="3864678"/>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2123296" y="1426420"/>
            <a:ext cx="13761103" cy="1255168"/>
          </a:xfrm>
          <a:prstGeom prst="rect">
            <a:avLst/>
          </a:prstGeom>
        </p:spPr>
        <p:txBody>
          <a:bodyPr lIns="0" tIns="0" rIns="0" bIns="0" rtlCol="0" anchor="t">
            <a:spAutoFit/>
          </a:bodyPr>
          <a:lstStyle/>
          <a:p>
            <a:pPr algn="ctr">
              <a:lnSpc>
                <a:spcPts val="4800"/>
              </a:lnSpc>
            </a:pPr>
            <a:r>
              <a:rPr lang="en-US" sz="5000" dirty="0">
                <a:solidFill>
                  <a:srgbClr val="009DDC"/>
                </a:solidFill>
                <a:latin typeface="Gotham 4"/>
              </a:rPr>
              <a:t>METHOD</a:t>
            </a:r>
          </a:p>
          <a:p>
            <a:pPr>
              <a:lnSpc>
                <a:spcPts val="4800"/>
              </a:lnSpc>
            </a:pPr>
            <a:endParaRPr lang="en-US" sz="4800">
              <a:solidFill>
                <a:srgbClr val="009DDC"/>
              </a:solidFill>
              <a:latin typeface="Gotham 4"/>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9C31E"/>
        </a:solidFill>
        <a:effectLst/>
      </p:bgPr>
    </p:bg>
    <p:spTree>
      <p:nvGrpSpPr>
        <p:cNvPr id="1" name=""/>
        <p:cNvGrpSpPr/>
        <p:nvPr/>
      </p:nvGrpSpPr>
      <p:grpSpPr>
        <a:xfrm>
          <a:off x="0" y="0"/>
          <a:ext cx="0" cy="0"/>
          <a:chOff x="0" y="0"/>
          <a:chExt cx="0" cy="0"/>
        </a:xfrm>
      </p:grpSpPr>
      <p:grpSp>
        <p:nvGrpSpPr>
          <p:cNvPr id="2" name="Group 2"/>
          <p:cNvGrpSpPr/>
          <p:nvPr/>
        </p:nvGrpSpPr>
        <p:grpSpPr>
          <a:xfrm>
            <a:off x="-821317" y="217777"/>
            <a:ext cx="19650329" cy="9345845"/>
            <a:chOff x="0" y="0"/>
            <a:chExt cx="5175395" cy="2461457"/>
          </a:xfrm>
        </p:grpSpPr>
        <p:sp>
          <p:nvSpPr>
            <p:cNvPr id="3" name="Freeform 3"/>
            <p:cNvSpPr/>
            <p:nvPr/>
          </p:nvSpPr>
          <p:spPr>
            <a:xfrm>
              <a:off x="0" y="0"/>
              <a:ext cx="5175395" cy="2461457"/>
            </a:xfrm>
            <a:custGeom>
              <a:avLst/>
              <a:gdLst/>
              <a:ahLst/>
              <a:cxnLst/>
              <a:rect l="l" t="t" r="r" b="b"/>
              <a:pathLst>
                <a:path w="5175395" h="2461457">
                  <a:moveTo>
                    <a:pt x="20093" y="0"/>
                  </a:moveTo>
                  <a:lnTo>
                    <a:pt x="5155302" y="0"/>
                  </a:lnTo>
                  <a:cubicBezTo>
                    <a:pt x="5166399" y="0"/>
                    <a:pt x="5175395" y="8996"/>
                    <a:pt x="5175395" y="20093"/>
                  </a:cubicBezTo>
                  <a:lnTo>
                    <a:pt x="5175395" y="2441364"/>
                  </a:lnTo>
                  <a:cubicBezTo>
                    <a:pt x="5175395" y="2446693"/>
                    <a:pt x="5173278" y="2451804"/>
                    <a:pt x="5169510" y="2455572"/>
                  </a:cubicBezTo>
                  <a:cubicBezTo>
                    <a:pt x="5165742" y="2459340"/>
                    <a:pt x="5160631" y="2461457"/>
                    <a:pt x="5155302" y="2461457"/>
                  </a:cubicBezTo>
                  <a:lnTo>
                    <a:pt x="20093" y="2461457"/>
                  </a:lnTo>
                  <a:cubicBezTo>
                    <a:pt x="14764" y="2461457"/>
                    <a:pt x="9653" y="2459340"/>
                    <a:pt x="5885" y="2455572"/>
                  </a:cubicBezTo>
                  <a:cubicBezTo>
                    <a:pt x="2117" y="2451804"/>
                    <a:pt x="0" y="2446693"/>
                    <a:pt x="0" y="2441364"/>
                  </a:cubicBezTo>
                  <a:lnTo>
                    <a:pt x="0" y="20093"/>
                  </a:lnTo>
                  <a:cubicBezTo>
                    <a:pt x="0" y="14764"/>
                    <a:pt x="2117" y="9653"/>
                    <a:pt x="5885" y="5885"/>
                  </a:cubicBezTo>
                  <a:cubicBezTo>
                    <a:pt x="9653" y="2117"/>
                    <a:pt x="14764" y="0"/>
                    <a:pt x="20093" y="0"/>
                  </a:cubicBez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rot="-5400000">
            <a:off x="8838234" y="830163"/>
            <a:ext cx="611532" cy="18288000"/>
            <a:chOff x="0" y="0"/>
            <a:chExt cx="161062" cy="4816593"/>
          </a:xfrm>
        </p:grpSpPr>
        <p:sp>
          <p:nvSpPr>
            <p:cNvPr id="6" name="Freeform 6"/>
            <p:cNvSpPr/>
            <p:nvPr/>
          </p:nvSpPr>
          <p:spPr>
            <a:xfrm>
              <a:off x="0" y="0"/>
              <a:ext cx="161062" cy="4816592"/>
            </a:xfrm>
            <a:custGeom>
              <a:avLst/>
              <a:gdLst/>
              <a:ahLst/>
              <a:cxnLst/>
              <a:rect l="l" t="t" r="r" b="b"/>
              <a:pathLst>
                <a:path w="161062" h="4816592">
                  <a:moveTo>
                    <a:pt x="0" y="0"/>
                  </a:moveTo>
                  <a:lnTo>
                    <a:pt x="161062" y="0"/>
                  </a:lnTo>
                  <a:lnTo>
                    <a:pt x="161062" y="4816592"/>
                  </a:lnTo>
                  <a:lnTo>
                    <a:pt x="0" y="4816592"/>
                  </a:lnTo>
                  <a:close/>
                </a:path>
              </a:pathLst>
            </a:custGeom>
            <a:solidFill>
              <a:srgbClr val="009DDC"/>
            </a:solidFill>
          </p:spPr>
          <p:txBody>
            <a:bodyPr/>
            <a:lstStyle/>
            <a:p>
              <a:endParaRPr lang="en-US"/>
            </a:p>
          </p:txBody>
        </p:sp>
        <p:sp>
          <p:nvSpPr>
            <p:cNvPr id="7" name="TextBox 7"/>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8" name="Freeform 8"/>
          <p:cNvSpPr/>
          <p:nvPr/>
        </p:nvSpPr>
        <p:spPr>
          <a:xfrm>
            <a:off x="7739548" y="9668397"/>
            <a:ext cx="1988048" cy="515717"/>
          </a:xfrm>
          <a:custGeom>
            <a:avLst/>
            <a:gdLst/>
            <a:ahLst/>
            <a:cxnLst/>
            <a:rect l="l" t="t" r="r" b="b"/>
            <a:pathLst>
              <a:path w="1988048" h="515717">
                <a:moveTo>
                  <a:pt x="0" y="0"/>
                </a:moveTo>
                <a:lnTo>
                  <a:pt x="1988048" y="0"/>
                </a:lnTo>
                <a:lnTo>
                  <a:pt x="1988048" y="515717"/>
                </a:lnTo>
                <a:lnTo>
                  <a:pt x="0" y="515717"/>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2123296" y="1426420"/>
            <a:ext cx="13761103" cy="3077766"/>
          </a:xfrm>
          <a:prstGeom prst="rect">
            <a:avLst/>
          </a:prstGeom>
        </p:spPr>
        <p:txBody>
          <a:bodyPr lIns="0" tIns="0" rIns="0" bIns="0" rtlCol="0" anchor="t">
            <a:spAutoFit/>
          </a:bodyPr>
          <a:lstStyle/>
          <a:p>
            <a:pPr algn="ctr">
              <a:lnSpc>
                <a:spcPts val="4800"/>
              </a:lnSpc>
            </a:pPr>
            <a:r>
              <a:rPr lang="en-US" sz="5000" dirty="0">
                <a:solidFill>
                  <a:srgbClr val="009DDC"/>
                </a:solidFill>
                <a:latin typeface="Gotham 4"/>
              </a:rPr>
              <a:t>MODEL</a:t>
            </a:r>
          </a:p>
          <a:p>
            <a:pPr algn="ctr">
              <a:lnSpc>
                <a:spcPts val="4800"/>
              </a:lnSpc>
            </a:pPr>
            <a:endParaRPr lang="en-US" sz="4800" dirty="0">
              <a:solidFill>
                <a:srgbClr val="E9C31E"/>
              </a:solidFill>
              <a:latin typeface="Gotham 4"/>
            </a:endParaRPr>
          </a:p>
          <a:p>
            <a:pPr algn="ctr">
              <a:lnSpc>
                <a:spcPts val="4800"/>
              </a:lnSpc>
            </a:pPr>
            <a:r>
              <a:rPr lang="en-US" sz="4800" dirty="0">
                <a:solidFill>
                  <a:srgbClr val="E9C31E"/>
                </a:solidFill>
                <a:latin typeface="Gotham 4"/>
              </a:rPr>
              <a:t>FOR  M______________  GROWTH</a:t>
            </a:r>
            <a:endParaRPr lang="en-US" dirty="0">
              <a:ea typeface="Calibri"/>
              <a:cs typeface="Calibri"/>
            </a:endParaRPr>
          </a:p>
          <a:p>
            <a:pPr algn="ctr">
              <a:lnSpc>
                <a:spcPts val="4800"/>
              </a:lnSpc>
            </a:pPr>
            <a:endParaRPr lang="en-US" sz="4800">
              <a:solidFill>
                <a:srgbClr val="E9C31E"/>
              </a:solidFill>
              <a:latin typeface="Gotham 4"/>
            </a:endParaRPr>
          </a:p>
          <a:p>
            <a:pPr>
              <a:lnSpc>
                <a:spcPts val="4800"/>
              </a:lnSpc>
            </a:pPr>
            <a:endParaRPr lang="en-US" sz="4800" dirty="0">
              <a:solidFill>
                <a:srgbClr val="009DDC"/>
              </a:solidFill>
              <a:latin typeface="Gotham 4"/>
            </a:endParaRPr>
          </a:p>
        </p:txBody>
      </p:sp>
      <p:sp>
        <p:nvSpPr>
          <p:cNvPr id="10" name="Freeform 10"/>
          <p:cNvSpPr/>
          <p:nvPr/>
        </p:nvSpPr>
        <p:spPr>
          <a:xfrm>
            <a:off x="5370867" y="3763288"/>
            <a:ext cx="6735123" cy="5331727"/>
          </a:xfrm>
          <a:custGeom>
            <a:avLst/>
            <a:gdLst/>
            <a:ahLst/>
            <a:cxnLst/>
            <a:rect l="l" t="t" r="r" b="b"/>
            <a:pathLst>
              <a:path w="6049323" h="4809212">
                <a:moveTo>
                  <a:pt x="0" y="0"/>
                </a:moveTo>
                <a:lnTo>
                  <a:pt x="6049323" y="0"/>
                </a:lnTo>
                <a:lnTo>
                  <a:pt x="6049323" y="4809212"/>
                </a:lnTo>
                <a:lnTo>
                  <a:pt x="0" y="48092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9C31E"/>
        </a:solidFill>
        <a:effectLst/>
      </p:bgPr>
    </p:bg>
    <p:spTree>
      <p:nvGrpSpPr>
        <p:cNvPr id="1" name=""/>
        <p:cNvGrpSpPr/>
        <p:nvPr/>
      </p:nvGrpSpPr>
      <p:grpSpPr>
        <a:xfrm>
          <a:off x="0" y="0"/>
          <a:ext cx="0" cy="0"/>
          <a:chOff x="0" y="0"/>
          <a:chExt cx="0" cy="0"/>
        </a:xfrm>
      </p:grpSpPr>
      <p:grpSp>
        <p:nvGrpSpPr>
          <p:cNvPr id="2" name="Group 2"/>
          <p:cNvGrpSpPr/>
          <p:nvPr/>
        </p:nvGrpSpPr>
        <p:grpSpPr>
          <a:xfrm>
            <a:off x="-821317" y="217777"/>
            <a:ext cx="19650329" cy="9345845"/>
            <a:chOff x="0" y="0"/>
            <a:chExt cx="5175395" cy="2461457"/>
          </a:xfrm>
        </p:grpSpPr>
        <p:sp>
          <p:nvSpPr>
            <p:cNvPr id="3" name="Freeform 3"/>
            <p:cNvSpPr/>
            <p:nvPr/>
          </p:nvSpPr>
          <p:spPr>
            <a:xfrm>
              <a:off x="0" y="0"/>
              <a:ext cx="5175395" cy="2461457"/>
            </a:xfrm>
            <a:custGeom>
              <a:avLst/>
              <a:gdLst/>
              <a:ahLst/>
              <a:cxnLst/>
              <a:rect l="l" t="t" r="r" b="b"/>
              <a:pathLst>
                <a:path w="5175395" h="2461457">
                  <a:moveTo>
                    <a:pt x="20093" y="0"/>
                  </a:moveTo>
                  <a:lnTo>
                    <a:pt x="5155302" y="0"/>
                  </a:lnTo>
                  <a:cubicBezTo>
                    <a:pt x="5166399" y="0"/>
                    <a:pt x="5175395" y="8996"/>
                    <a:pt x="5175395" y="20093"/>
                  </a:cubicBezTo>
                  <a:lnTo>
                    <a:pt x="5175395" y="2441364"/>
                  </a:lnTo>
                  <a:cubicBezTo>
                    <a:pt x="5175395" y="2446693"/>
                    <a:pt x="5173278" y="2451804"/>
                    <a:pt x="5169510" y="2455572"/>
                  </a:cubicBezTo>
                  <a:cubicBezTo>
                    <a:pt x="5165742" y="2459340"/>
                    <a:pt x="5160631" y="2461457"/>
                    <a:pt x="5155302" y="2461457"/>
                  </a:cubicBezTo>
                  <a:lnTo>
                    <a:pt x="20093" y="2461457"/>
                  </a:lnTo>
                  <a:cubicBezTo>
                    <a:pt x="14764" y="2461457"/>
                    <a:pt x="9653" y="2459340"/>
                    <a:pt x="5885" y="2455572"/>
                  </a:cubicBezTo>
                  <a:cubicBezTo>
                    <a:pt x="2117" y="2451804"/>
                    <a:pt x="0" y="2446693"/>
                    <a:pt x="0" y="2441364"/>
                  </a:cubicBezTo>
                  <a:lnTo>
                    <a:pt x="0" y="20093"/>
                  </a:lnTo>
                  <a:cubicBezTo>
                    <a:pt x="0" y="14764"/>
                    <a:pt x="2117" y="9653"/>
                    <a:pt x="5885" y="5885"/>
                  </a:cubicBezTo>
                  <a:cubicBezTo>
                    <a:pt x="9653" y="2117"/>
                    <a:pt x="14764" y="0"/>
                    <a:pt x="20093" y="0"/>
                  </a:cubicBez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rot="-5400000">
            <a:off x="8838234" y="830163"/>
            <a:ext cx="611532" cy="18288000"/>
            <a:chOff x="0" y="0"/>
            <a:chExt cx="161062" cy="4816593"/>
          </a:xfrm>
        </p:grpSpPr>
        <p:sp>
          <p:nvSpPr>
            <p:cNvPr id="6" name="Freeform 6"/>
            <p:cNvSpPr/>
            <p:nvPr/>
          </p:nvSpPr>
          <p:spPr>
            <a:xfrm>
              <a:off x="0" y="0"/>
              <a:ext cx="161062" cy="4816592"/>
            </a:xfrm>
            <a:custGeom>
              <a:avLst/>
              <a:gdLst/>
              <a:ahLst/>
              <a:cxnLst/>
              <a:rect l="l" t="t" r="r" b="b"/>
              <a:pathLst>
                <a:path w="161062" h="4816592">
                  <a:moveTo>
                    <a:pt x="0" y="0"/>
                  </a:moveTo>
                  <a:lnTo>
                    <a:pt x="161062" y="0"/>
                  </a:lnTo>
                  <a:lnTo>
                    <a:pt x="161062" y="4816592"/>
                  </a:lnTo>
                  <a:lnTo>
                    <a:pt x="0" y="4816592"/>
                  </a:lnTo>
                  <a:close/>
                </a:path>
              </a:pathLst>
            </a:custGeom>
            <a:solidFill>
              <a:srgbClr val="009DDC"/>
            </a:solidFill>
          </p:spPr>
          <p:txBody>
            <a:bodyPr/>
            <a:lstStyle/>
            <a:p>
              <a:endParaRPr lang="en-US"/>
            </a:p>
          </p:txBody>
        </p:sp>
        <p:sp>
          <p:nvSpPr>
            <p:cNvPr id="7" name="TextBox 7"/>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8" name="Freeform 8"/>
          <p:cNvSpPr/>
          <p:nvPr/>
        </p:nvSpPr>
        <p:spPr>
          <a:xfrm>
            <a:off x="7739548" y="9668397"/>
            <a:ext cx="1988048" cy="515717"/>
          </a:xfrm>
          <a:custGeom>
            <a:avLst/>
            <a:gdLst/>
            <a:ahLst/>
            <a:cxnLst/>
            <a:rect l="l" t="t" r="r" b="b"/>
            <a:pathLst>
              <a:path w="1988048" h="515717">
                <a:moveTo>
                  <a:pt x="0" y="0"/>
                </a:moveTo>
                <a:lnTo>
                  <a:pt x="1988048" y="0"/>
                </a:lnTo>
                <a:lnTo>
                  <a:pt x="1988048" y="515717"/>
                </a:lnTo>
                <a:lnTo>
                  <a:pt x="0" y="515717"/>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2123296" y="1426420"/>
            <a:ext cx="13761103" cy="5539978"/>
          </a:xfrm>
          <a:prstGeom prst="rect">
            <a:avLst/>
          </a:prstGeom>
        </p:spPr>
        <p:txBody>
          <a:bodyPr lIns="0" tIns="0" rIns="0" bIns="0" rtlCol="0" anchor="t">
            <a:spAutoFit/>
          </a:bodyPr>
          <a:lstStyle/>
          <a:p>
            <a:pPr algn="ctr">
              <a:lnSpc>
                <a:spcPts val="4800"/>
              </a:lnSpc>
            </a:pPr>
            <a:r>
              <a:rPr lang="en-US" sz="5000" dirty="0">
                <a:solidFill>
                  <a:srgbClr val="009DDC"/>
                </a:solidFill>
                <a:latin typeface="Gotham 4"/>
              </a:rPr>
              <a:t>TEAM-BASED MODEL</a:t>
            </a:r>
          </a:p>
          <a:p>
            <a:pPr algn="ctr">
              <a:lnSpc>
                <a:spcPts val="4800"/>
              </a:lnSpc>
            </a:pPr>
            <a:endParaRPr lang="en-US" sz="4800">
              <a:solidFill>
                <a:srgbClr val="E9C31E"/>
              </a:solidFill>
              <a:latin typeface="Gotham 4"/>
            </a:endParaRPr>
          </a:p>
          <a:p>
            <a:pPr>
              <a:lnSpc>
                <a:spcPts val="4800"/>
              </a:lnSpc>
            </a:pPr>
            <a:r>
              <a:rPr lang="en-US" sz="4800" dirty="0">
                <a:solidFill>
                  <a:srgbClr val="009DDC"/>
                </a:solidFill>
                <a:latin typeface="Gotham 4"/>
              </a:rPr>
              <a:t>Advantages of serving as a team?</a:t>
            </a:r>
          </a:p>
          <a:p>
            <a:pPr>
              <a:lnSpc>
                <a:spcPts val="4800"/>
              </a:lnSpc>
            </a:pPr>
            <a:endParaRPr lang="en-US" sz="4800">
              <a:solidFill>
                <a:srgbClr val="009DDC"/>
              </a:solidFill>
              <a:latin typeface="Gotham 4"/>
            </a:endParaRPr>
          </a:p>
          <a:p>
            <a:pPr marL="1036320" lvl="1" indent="-518160">
              <a:lnSpc>
                <a:spcPts val="4800"/>
              </a:lnSpc>
              <a:buFont typeface="Arial"/>
              <a:buChar char="•"/>
            </a:pPr>
            <a:r>
              <a:rPr lang="en-US" sz="4800" dirty="0">
                <a:solidFill>
                  <a:srgbClr val="666666"/>
                </a:solidFill>
                <a:latin typeface="Gotham 4"/>
              </a:rPr>
              <a:t>Strength</a:t>
            </a:r>
          </a:p>
          <a:p>
            <a:pPr>
              <a:lnSpc>
                <a:spcPts val="4800"/>
              </a:lnSpc>
            </a:pPr>
            <a:endParaRPr lang="en-US" sz="4800">
              <a:solidFill>
                <a:srgbClr val="666666"/>
              </a:solidFill>
              <a:latin typeface="Gotham 4"/>
            </a:endParaRPr>
          </a:p>
          <a:p>
            <a:pPr marL="1036320" lvl="1" indent="-518160">
              <a:lnSpc>
                <a:spcPts val="4800"/>
              </a:lnSpc>
              <a:buFont typeface="Arial"/>
              <a:buChar char="•"/>
            </a:pPr>
            <a:r>
              <a:rPr lang="en-US" sz="4800" dirty="0">
                <a:solidFill>
                  <a:srgbClr val="666666"/>
                </a:solidFill>
                <a:latin typeface="Gotham 4"/>
              </a:rPr>
              <a:t>Diversity</a:t>
            </a:r>
          </a:p>
          <a:p>
            <a:pPr>
              <a:lnSpc>
                <a:spcPts val="4800"/>
              </a:lnSpc>
            </a:pPr>
            <a:endParaRPr lang="en-US" sz="4800">
              <a:solidFill>
                <a:srgbClr val="666666"/>
              </a:solidFill>
              <a:latin typeface="Gotham 4"/>
            </a:endParaRPr>
          </a:p>
          <a:p>
            <a:pPr marL="1036320" lvl="1" indent="-518160">
              <a:lnSpc>
                <a:spcPts val="4800"/>
              </a:lnSpc>
              <a:buFont typeface="Arial"/>
              <a:buChar char="•"/>
            </a:pPr>
            <a:r>
              <a:rPr lang="en-US" sz="4800" dirty="0">
                <a:solidFill>
                  <a:srgbClr val="666666"/>
                </a:solidFill>
                <a:latin typeface="Gotham 4"/>
              </a:rPr>
              <a:t>Sustainability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9C31E"/>
        </a:solidFill>
        <a:effectLst/>
      </p:bgPr>
    </p:bg>
    <p:spTree>
      <p:nvGrpSpPr>
        <p:cNvPr id="1" name=""/>
        <p:cNvGrpSpPr/>
        <p:nvPr/>
      </p:nvGrpSpPr>
      <p:grpSpPr>
        <a:xfrm>
          <a:off x="0" y="0"/>
          <a:ext cx="0" cy="0"/>
          <a:chOff x="0" y="0"/>
          <a:chExt cx="0" cy="0"/>
        </a:xfrm>
      </p:grpSpPr>
      <p:grpSp>
        <p:nvGrpSpPr>
          <p:cNvPr id="2" name="Group 2"/>
          <p:cNvGrpSpPr/>
          <p:nvPr/>
        </p:nvGrpSpPr>
        <p:grpSpPr>
          <a:xfrm>
            <a:off x="-821317" y="217777"/>
            <a:ext cx="19650329" cy="9345845"/>
            <a:chOff x="0" y="0"/>
            <a:chExt cx="5175395" cy="2461457"/>
          </a:xfrm>
        </p:grpSpPr>
        <p:sp>
          <p:nvSpPr>
            <p:cNvPr id="3" name="Freeform 3"/>
            <p:cNvSpPr/>
            <p:nvPr/>
          </p:nvSpPr>
          <p:spPr>
            <a:xfrm>
              <a:off x="0" y="0"/>
              <a:ext cx="5175395" cy="2461457"/>
            </a:xfrm>
            <a:custGeom>
              <a:avLst/>
              <a:gdLst/>
              <a:ahLst/>
              <a:cxnLst/>
              <a:rect l="l" t="t" r="r" b="b"/>
              <a:pathLst>
                <a:path w="5175395" h="2461457">
                  <a:moveTo>
                    <a:pt x="20093" y="0"/>
                  </a:moveTo>
                  <a:lnTo>
                    <a:pt x="5155302" y="0"/>
                  </a:lnTo>
                  <a:cubicBezTo>
                    <a:pt x="5166399" y="0"/>
                    <a:pt x="5175395" y="8996"/>
                    <a:pt x="5175395" y="20093"/>
                  </a:cubicBezTo>
                  <a:lnTo>
                    <a:pt x="5175395" y="2441364"/>
                  </a:lnTo>
                  <a:cubicBezTo>
                    <a:pt x="5175395" y="2446693"/>
                    <a:pt x="5173278" y="2451804"/>
                    <a:pt x="5169510" y="2455572"/>
                  </a:cubicBezTo>
                  <a:cubicBezTo>
                    <a:pt x="5165742" y="2459340"/>
                    <a:pt x="5160631" y="2461457"/>
                    <a:pt x="5155302" y="2461457"/>
                  </a:cubicBezTo>
                  <a:lnTo>
                    <a:pt x="20093" y="2461457"/>
                  </a:lnTo>
                  <a:cubicBezTo>
                    <a:pt x="14764" y="2461457"/>
                    <a:pt x="9653" y="2459340"/>
                    <a:pt x="5885" y="2455572"/>
                  </a:cubicBezTo>
                  <a:cubicBezTo>
                    <a:pt x="2117" y="2451804"/>
                    <a:pt x="0" y="2446693"/>
                    <a:pt x="0" y="2441364"/>
                  </a:cubicBezTo>
                  <a:lnTo>
                    <a:pt x="0" y="20093"/>
                  </a:lnTo>
                  <a:cubicBezTo>
                    <a:pt x="0" y="14764"/>
                    <a:pt x="2117" y="9653"/>
                    <a:pt x="5885" y="5885"/>
                  </a:cubicBezTo>
                  <a:cubicBezTo>
                    <a:pt x="9653" y="2117"/>
                    <a:pt x="14764" y="0"/>
                    <a:pt x="20093" y="0"/>
                  </a:cubicBez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rot="-5400000">
            <a:off x="8838234" y="830163"/>
            <a:ext cx="611532" cy="18288000"/>
            <a:chOff x="0" y="0"/>
            <a:chExt cx="161062" cy="4816593"/>
          </a:xfrm>
        </p:grpSpPr>
        <p:sp>
          <p:nvSpPr>
            <p:cNvPr id="6" name="Freeform 6"/>
            <p:cNvSpPr/>
            <p:nvPr/>
          </p:nvSpPr>
          <p:spPr>
            <a:xfrm>
              <a:off x="0" y="0"/>
              <a:ext cx="161062" cy="4816592"/>
            </a:xfrm>
            <a:custGeom>
              <a:avLst/>
              <a:gdLst/>
              <a:ahLst/>
              <a:cxnLst/>
              <a:rect l="l" t="t" r="r" b="b"/>
              <a:pathLst>
                <a:path w="161062" h="4816592">
                  <a:moveTo>
                    <a:pt x="0" y="0"/>
                  </a:moveTo>
                  <a:lnTo>
                    <a:pt x="161062" y="0"/>
                  </a:lnTo>
                  <a:lnTo>
                    <a:pt x="161062" y="4816592"/>
                  </a:lnTo>
                  <a:lnTo>
                    <a:pt x="0" y="4816592"/>
                  </a:lnTo>
                  <a:close/>
                </a:path>
              </a:pathLst>
            </a:custGeom>
            <a:solidFill>
              <a:srgbClr val="009DDC"/>
            </a:solidFill>
          </p:spPr>
          <p:txBody>
            <a:bodyPr/>
            <a:lstStyle/>
            <a:p>
              <a:endParaRPr lang="en-US"/>
            </a:p>
          </p:txBody>
        </p:sp>
        <p:sp>
          <p:nvSpPr>
            <p:cNvPr id="7" name="TextBox 7"/>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8" name="Freeform 8"/>
          <p:cNvSpPr/>
          <p:nvPr/>
        </p:nvSpPr>
        <p:spPr>
          <a:xfrm>
            <a:off x="7739548" y="9668397"/>
            <a:ext cx="1988048" cy="515717"/>
          </a:xfrm>
          <a:custGeom>
            <a:avLst/>
            <a:gdLst/>
            <a:ahLst/>
            <a:cxnLst/>
            <a:rect l="l" t="t" r="r" b="b"/>
            <a:pathLst>
              <a:path w="1988048" h="515717">
                <a:moveTo>
                  <a:pt x="0" y="0"/>
                </a:moveTo>
                <a:lnTo>
                  <a:pt x="1988048" y="0"/>
                </a:lnTo>
                <a:lnTo>
                  <a:pt x="1988048" y="515717"/>
                </a:lnTo>
                <a:lnTo>
                  <a:pt x="0" y="515717"/>
                </a:lnTo>
                <a:lnTo>
                  <a:pt x="0" y="0"/>
                </a:lnTo>
                <a:close/>
              </a:path>
            </a:pathLst>
          </a:custGeom>
          <a:blipFill>
            <a:blip r:embed="rId3"/>
            <a:stretch>
              <a:fillRect/>
            </a:stretch>
          </a:blipFill>
        </p:spPr>
        <p:txBody>
          <a:bodyPr/>
          <a:lstStyle/>
          <a:p>
            <a:endParaRPr lang="en-US"/>
          </a:p>
        </p:txBody>
      </p:sp>
      <p:sp>
        <p:nvSpPr>
          <p:cNvPr id="9" name="Freeform 9"/>
          <p:cNvSpPr/>
          <p:nvPr/>
        </p:nvSpPr>
        <p:spPr>
          <a:xfrm>
            <a:off x="10129954" y="727846"/>
            <a:ext cx="9497007" cy="6331338"/>
          </a:xfrm>
          <a:custGeom>
            <a:avLst/>
            <a:gdLst/>
            <a:ahLst/>
            <a:cxnLst/>
            <a:rect l="l" t="t" r="r" b="b"/>
            <a:pathLst>
              <a:path w="9497007" h="6331338">
                <a:moveTo>
                  <a:pt x="0" y="0"/>
                </a:moveTo>
                <a:lnTo>
                  <a:pt x="9497007" y="0"/>
                </a:lnTo>
                <a:lnTo>
                  <a:pt x="9497007" y="6331338"/>
                </a:lnTo>
                <a:lnTo>
                  <a:pt x="0" y="6331338"/>
                </a:lnTo>
                <a:lnTo>
                  <a:pt x="0" y="0"/>
                </a:lnTo>
                <a:close/>
              </a:path>
            </a:pathLst>
          </a:custGeom>
          <a:blipFill>
            <a:blip r:embed="rId4"/>
            <a:stretch>
              <a:fillRect/>
            </a:stretch>
          </a:blipFill>
        </p:spPr>
        <p:txBody>
          <a:bodyPr/>
          <a:lstStyle/>
          <a:p>
            <a:endParaRPr lang="en-US"/>
          </a:p>
        </p:txBody>
      </p:sp>
      <p:sp>
        <p:nvSpPr>
          <p:cNvPr id="10" name="TextBox 10"/>
          <p:cNvSpPr txBox="1"/>
          <p:nvPr/>
        </p:nvSpPr>
        <p:spPr>
          <a:xfrm>
            <a:off x="527398" y="813571"/>
            <a:ext cx="13761103" cy="2474142"/>
          </a:xfrm>
          <a:prstGeom prst="rect">
            <a:avLst/>
          </a:prstGeom>
        </p:spPr>
        <p:txBody>
          <a:bodyPr lIns="0" tIns="0" rIns="0" bIns="0" rtlCol="0" anchor="t">
            <a:spAutoFit/>
          </a:bodyPr>
          <a:lstStyle/>
          <a:p>
            <a:pPr>
              <a:lnSpc>
                <a:spcPts val="4800"/>
              </a:lnSpc>
            </a:pPr>
            <a:r>
              <a:rPr lang="en-US" sz="4800" dirty="0">
                <a:solidFill>
                  <a:srgbClr val="009DDC"/>
                </a:solidFill>
                <a:latin typeface="Gotham 4"/>
              </a:rPr>
              <a:t>FOCUS IS ON TEAMS</a:t>
            </a:r>
          </a:p>
          <a:p>
            <a:pPr marL="1036320" lvl="1" indent="-518160">
              <a:lnSpc>
                <a:spcPts val="4800"/>
              </a:lnSpc>
              <a:buFont typeface="Arial"/>
              <a:buChar char="•"/>
            </a:pPr>
            <a:r>
              <a:rPr lang="en-US" sz="4800" dirty="0">
                <a:solidFill>
                  <a:srgbClr val="666666"/>
                </a:solidFill>
                <a:latin typeface="Gotham 4"/>
              </a:rPr>
              <a:t>Starting a team</a:t>
            </a:r>
          </a:p>
          <a:p>
            <a:pPr marL="1036320" lvl="1" indent="-518160">
              <a:lnSpc>
                <a:spcPts val="4800"/>
              </a:lnSpc>
              <a:buFont typeface="Arial"/>
              <a:buChar char="•"/>
            </a:pPr>
            <a:r>
              <a:rPr lang="en-US" sz="4800" dirty="0">
                <a:solidFill>
                  <a:srgbClr val="666666"/>
                </a:solidFill>
                <a:latin typeface="Gotham 4"/>
              </a:rPr>
              <a:t>Joining a team</a:t>
            </a:r>
          </a:p>
          <a:p>
            <a:pPr marL="1036320" lvl="1" indent="-518160">
              <a:lnSpc>
                <a:spcPts val="4800"/>
              </a:lnSpc>
              <a:buFont typeface="Arial"/>
              <a:buChar char="•"/>
            </a:pPr>
            <a:r>
              <a:rPr lang="en-US" sz="4800" dirty="0">
                <a:solidFill>
                  <a:srgbClr val="666666"/>
                </a:solidFill>
                <a:latin typeface="Gotham 4"/>
              </a:rPr>
              <a:t>Teams from 2+ churches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9C31E"/>
        </a:solidFill>
        <a:effectLst/>
      </p:bgPr>
    </p:bg>
    <p:spTree>
      <p:nvGrpSpPr>
        <p:cNvPr id="1" name=""/>
        <p:cNvGrpSpPr/>
        <p:nvPr/>
      </p:nvGrpSpPr>
      <p:grpSpPr>
        <a:xfrm>
          <a:off x="0" y="0"/>
          <a:ext cx="0" cy="0"/>
          <a:chOff x="0" y="0"/>
          <a:chExt cx="0" cy="0"/>
        </a:xfrm>
      </p:grpSpPr>
      <p:grpSp>
        <p:nvGrpSpPr>
          <p:cNvPr id="2" name="Group 2"/>
          <p:cNvGrpSpPr/>
          <p:nvPr/>
        </p:nvGrpSpPr>
        <p:grpSpPr>
          <a:xfrm>
            <a:off x="-821317" y="217777"/>
            <a:ext cx="19650329" cy="9345845"/>
            <a:chOff x="0" y="0"/>
            <a:chExt cx="5175395" cy="2461457"/>
          </a:xfrm>
        </p:grpSpPr>
        <p:sp>
          <p:nvSpPr>
            <p:cNvPr id="3" name="Freeform 3"/>
            <p:cNvSpPr/>
            <p:nvPr/>
          </p:nvSpPr>
          <p:spPr>
            <a:xfrm>
              <a:off x="0" y="0"/>
              <a:ext cx="5175395" cy="2461457"/>
            </a:xfrm>
            <a:custGeom>
              <a:avLst/>
              <a:gdLst/>
              <a:ahLst/>
              <a:cxnLst/>
              <a:rect l="l" t="t" r="r" b="b"/>
              <a:pathLst>
                <a:path w="5175395" h="2461457">
                  <a:moveTo>
                    <a:pt x="20093" y="0"/>
                  </a:moveTo>
                  <a:lnTo>
                    <a:pt x="5155302" y="0"/>
                  </a:lnTo>
                  <a:cubicBezTo>
                    <a:pt x="5166399" y="0"/>
                    <a:pt x="5175395" y="8996"/>
                    <a:pt x="5175395" y="20093"/>
                  </a:cubicBezTo>
                  <a:lnTo>
                    <a:pt x="5175395" y="2441364"/>
                  </a:lnTo>
                  <a:cubicBezTo>
                    <a:pt x="5175395" y="2446693"/>
                    <a:pt x="5173278" y="2451804"/>
                    <a:pt x="5169510" y="2455572"/>
                  </a:cubicBezTo>
                  <a:cubicBezTo>
                    <a:pt x="5165742" y="2459340"/>
                    <a:pt x="5160631" y="2461457"/>
                    <a:pt x="5155302" y="2461457"/>
                  </a:cubicBezTo>
                  <a:lnTo>
                    <a:pt x="20093" y="2461457"/>
                  </a:lnTo>
                  <a:cubicBezTo>
                    <a:pt x="14764" y="2461457"/>
                    <a:pt x="9653" y="2459340"/>
                    <a:pt x="5885" y="2455572"/>
                  </a:cubicBezTo>
                  <a:cubicBezTo>
                    <a:pt x="2117" y="2451804"/>
                    <a:pt x="0" y="2446693"/>
                    <a:pt x="0" y="2441364"/>
                  </a:cubicBezTo>
                  <a:lnTo>
                    <a:pt x="0" y="20093"/>
                  </a:lnTo>
                  <a:cubicBezTo>
                    <a:pt x="0" y="14764"/>
                    <a:pt x="2117" y="9653"/>
                    <a:pt x="5885" y="5885"/>
                  </a:cubicBezTo>
                  <a:cubicBezTo>
                    <a:pt x="9653" y="2117"/>
                    <a:pt x="14764" y="0"/>
                    <a:pt x="20093" y="0"/>
                  </a:cubicBez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rot="-5400000">
            <a:off x="8838234" y="830163"/>
            <a:ext cx="611532" cy="18288000"/>
            <a:chOff x="0" y="0"/>
            <a:chExt cx="161062" cy="4816593"/>
          </a:xfrm>
        </p:grpSpPr>
        <p:sp>
          <p:nvSpPr>
            <p:cNvPr id="6" name="Freeform 6"/>
            <p:cNvSpPr/>
            <p:nvPr/>
          </p:nvSpPr>
          <p:spPr>
            <a:xfrm>
              <a:off x="0" y="0"/>
              <a:ext cx="161062" cy="4816592"/>
            </a:xfrm>
            <a:custGeom>
              <a:avLst/>
              <a:gdLst/>
              <a:ahLst/>
              <a:cxnLst/>
              <a:rect l="l" t="t" r="r" b="b"/>
              <a:pathLst>
                <a:path w="161062" h="4816592">
                  <a:moveTo>
                    <a:pt x="0" y="0"/>
                  </a:moveTo>
                  <a:lnTo>
                    <a:pt x="161062" y="0"/>
                  </a:lnTo>
                  <a:lnTo>
                    <a:pt x="161062" y="4816592"/>
                  </a:lnTo>
                  <a:lnTo>
                    <a:pt x="0" y="4816592"/>
                  </a:lnTo>
                  <a:close/>
                </a:path>
              </a:pathLst>
            </a:custGeom>
            <a:solidFill>
              <a:srgbClr val="009DDC"/>
            </a:solidFill>
          </p:spPr>
          <p:txBody>
            <a:bodyPr/>
            <a:lstStyle/>
            <a:p>
              <a:endParaRPr lang="en-US"/>
            </a:p>
          </p:txBody>
        </p:sp>
        <p:sp>
          <p:nvSpPr>
            <p:cNvPr id="7" name="TextBox 7"/>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8" name="Freeform 8"/>
          <p:cNvSpPr/>
          <p:nvPr/>
        </p:nvSpPr>
        <p:spPr>
          <a:xfrm>
            <a:off x="7739548" y="9668397"/>
            <a:ext cx="1988048" cy="515717"/>
          </a:xfrm>
          <a:custGeom>
            <a:avLst/>
            <a:gdLst/>
            <a:ahLst/>
            <a:cxnLst/>
            <a:rect l="l" t="t" r="r" b="b"/>
            <a:pathLst>
              <a:path w="1988048" h="515717">
                <a:moveTo>
                  <a:pt x="0" y="0"/>
                </a:moveTo>
                <a:lnTo>
                  <a:pt x="1988048" y="0"/>
                </a:lnTo>
                <a:lnTo>
                  <a:pt x="1988048" y="515717"/>
                </a:lnTo>
                <a:lnTo>
                  <a:pt x="0" y="515717"/>
                </a:lnTo>
                <a:lnTo>
                  <a:pt x="0" y="0"/>
                </a:lnTo>
                <a:close/>
              </a:path>
            </a:pathLst>
          </a:custGeom>
          <a:blipFill>
            <a:blip r:embed="rId3"/>
            <a:stretch>
              <a:fillRect/>
            </a:stretch>
          </a:blipFill>
        </p:spPr>
        <p:txBody>
          <a:bodyPr/>
          <a:lstStyle/>
          <a:p>
            <a:endParaRPr lang="en-US"/>
          </a:p>
        </p:txBody>
      </p:sp>
      <p:sp>
        <p:nvSpPr>
          <p:cNvPr id="9" name="Freeform 9"/>
          <p:cNvSpPr/>
          <p:nvPr/>
        </p:nvSpPr>
        <p:spPr>
          <a:xfrm>
            <a:off x="10129954" y="727846"/>
            <a:ext cx="9497007" cy="6331338"/>
          </a:xfrm>
          <a:custGeom>
            <a:avLst/>
            <a:gdLst/>
            <a:ahLst/>
            <a:cxnLst/>
            <a:rect l="l" t="t" r="r" b="b"/>
            <a:pathLst>
              <a:path w="9497007" h="6331338">
                <a:moveTo>
                  <a:pt x="0" y="0"/>
                </a:moveTo>
                <a:lnTo>
                  <a:pt x="9497007" y="0"/>
                </a:lnTo>
                <a:lnTo>
                  <a:pt x="9497007" y="6331338"/>
                </a:lnTo>
                <a:lnTo>
                  <a:pt x="0" y="6331338"/>
                </a:lnTo>
                <a:lnTo>
                  <a:pt x="0" y="0"/>
                </a:lnTo>
                <a:close/>
              </a:path>
            </a:pathLst>
          </a:custGeom>
          <a:blipFill>
            <a:blip r:embed="rId4"/>
            <a:stretch>
              <a:fillRect/>
            </a:stretch>
          </a:blipFill>
        </p:spPr>
        <p:txBody>
          <a:bodyPr/>
          <a:lstStyle/>
          <a:p>
            <a:endParaRPr lang="en-US"/>
          </a:p>
        </p:txBody>
      </p:sp>
      <p:sp>
        <p:nvSpPr>
          <p:cNvPr id="10" name="TextBox 10"/>
          <p:cNvSpPr txBox="1"/>
          <p:nvPr/>
        </p:nvSpPr>
        <p:spPr>
          <a:xfrm>
            <a:off x="527398" y="813571"/>
            <a:ext cx="13761103" cy="2462213"/>
          </a:xfrm>
          <a:prstGeom prst="rect">
            <a:avLst/>
          </a:prstGeom>
        </p:spPr>
        <p:txBody>
          <a:bodyPr lIns="0" tIns="0" rIns="0" bIns="0" rtlCol="0" anchor="t">
            <a:spAutoFit/>
          </a:bodyPr>
          <a:lstStyle/>
          <a:p>
            <a:pPr>
              <a:lnSpc>
                <a:spcPts val="4800"/>
              </a:lnSpc>
            </a:pPr>
            <a:r>
              <a:rPr lang="en-US" sz="4800" dirty="0">
                <a:solidFill>
                  <a:srgbClr val="009DDC"/>
                </a:solidFill>
                <a:latin typeface="Gotham 4"/>
              </a:rPr>
              <a:t>FOCUS IS ON TEAMS</a:t>
            </a:r>
          </a:p>
          <a:p>
            <a:pPr marL="1036320" lvl="1" indent="-518160">
              <a:lnSpc>
                <a:spcPts val="4800"/>
              </a:lnSpc>
              <a:buFont typeface="Arial"/>
              <a:buChar char="•"/>
            </a:pPr>
            <a:r>
              <a:rPr lang="en-US" sz="4800" dirty="0">
                <a:solidFill>
                  <a:srgbClr val="666666"/>
                </a:solidFill>
                <a:latin typeface="Gotham 4"/>
              </a:rPr>
              <a:t>Starting a team</a:t>
            </a:r>
          </a:p>
          <a:p>
            <a:pPr marL="1036320" lvl="1" indent="-518160">
              <a:lnSpc>
                <a:spcPts val="4800"/>
              </a:lnSpc>
              <a:buFont typeface="Arial"/>
              <a:buChar char="•"/>
            </a:pPr>
            <a:r>
              <a:rPr lang="en-US" sz="4800" dirty="0">
                <a:solidFill>
                  <a:srgbClr val="666666"/>
                </a:solidFill>
                <a:latin typeface="Gotham 4"/>
              </a:rPr>
              <a:t>Joining a team</a:t>
            </a:r>
          </a:p>
          <a:p>
            <a:pPr marL="1036320" lvl="1" indent="-518160">
              <a:lnSpc>
                <a:spcPts val="4800"/>
              </a:lnSpc>
              <a:buFont typeface="Arial"/>
              <a:buChar char="•"/>
            </a:pPr>
            <a:r>
              <a:rPr lang="en-US" sz="4800" dirty="0">
                <a:solidFill>
                  <a:srgbClr val="666666"/>
                </a:solidFill>
                <a:latin typeface="Gotham 4"/>
                <a:ea typeface="+mn-lt"/>
                <a:cs typeface="+mn-lt"/>
              </a:rPr>
              <a:t>Teams from 2+ churches</a:t>
            </a:r>
            <a:endParaRPr lang="en-US" sz="4800" dirty="0">
              <a:solidFill>
                <a:srgbClr val="666666"/>
              </a:solidFill>
              <a:latin typeface="Gotham 4"/>
            </a:endParaRPr>
          </a:p>
        </p:txBody>
      </p:sp>
      <p:sp>
        <p:nvSpPr>
          <p:cNvPr id="11" name="TextBox 11"/>
          <p:cNvSpPr txBox="1"/>
          <p:nvPr/>
        </p:nvSpPr>
        <p:spPr>
          <a:xfrm>
            <a:off x="527398" y="4001234"/>
            <a:ext cx="13761103" cy="1864655"/>
          </a:xfrm>
          <a:prstGeom prst="rect">
            <a:avLst/>
          </a:prstGeom>
        </p:spPr>
        <p:txBody>
          <a:bodyPr lIns="0" tIns="0" rIns="0" bIns="0" rtlCol="0" anchor="t">
            <a:spAutoFit/>
          </a:bodyPr>
          <a:lstStyle/>
          <a:p>
            <a:pPr>
              <a:lnSpc>
                <a:spcPts val="4800"/>
              </a:lnSpc>
            </a:pPr>
            <a:r>
              <a:rPr lang="en-US" sz="4800">
                <a:solidFill>
                  <a:srgbClr val="009DDC"/>
                </a:solidFill>
                <a:latin typeface="Gotham 4"/>
              </a:rPr>
              <a:t>BUT TEAMS AREN'T FOR ALL</a:t>
            </a:r>
          </a:p>
          <a:p>
            <a:pPr marL="1036320" lvl="1" indent="-518160">
              <a:lnSpc>
                <a:spcPts val="4800"/>
              </a:lnSpc>
              <a:buFont typeface="Arial"/>
              <a:buChar char="•"/>
            </a:pPr>
            <a:r>
              <a:rPr lang="en-US" sz="4800">
                <a:solidFill>
                  <a:srgbClr val="666666"/>
                </a:solidFill>
                <a:latin typeface="Gotham 4"/>
              </a:rPr>
              <a:t>I can't form a team</a:t>
            </a:r>
          </a:p>
          <a:p>
            <a:pPr marL="1036320" lvl="1" indent="-518160">
              <a:lnSpc>
                <a:spcPts val="4800"/>
              </a:lnSpc>
              <a:buFont typeface="Arial"/>
              <a:buChar char="•"/>
            </a:pPr>
            <a:r>
              <a:rPr lang="en-US" sz="4800">
                <a:solidFill>
                  <a:srgbClr val="666666"/>
                </a:solidFill>
                <a:latin typeface="Gotham 4"/>
              </a:rPr>
              <a:t>I prefer an individual role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9C31E"/>
        </a:solidFill>
        <a:effectLst/>
      </p:bgPr>
    </p:bg>
    <p:spTree>
      <p:nvGrpSpPr>
        <p:cNvPr id="1" name=""/>
        <p:cNvGrpSpPr/>
        <p:nvPr/>
      </p:nvGrpSpPr>
      <p:grpSpPr>
        <a:xfrm>
          <a:off x="0" y="0"/>
          <a:ext cx="0" cy="0"/>
          <a:chOff x="0" y="0"/>
          <a:chExt cx="0" cy="0"/>
        </a:xfrm>
      </p:grpSpPr>
      <p:grpSp>
        <p:nvGrpSpPr>
          <p:cNvPr id="2" name="Group 2"/>
          <p:cNvGrpSpPr/>
          <p:nvPr/>
        </p:nvGrpSpPr>
        <p:grpSpPr>
          <a:xfrm>
            <a:off x="-821317" y="217777"/>
            <a:ext cx="19650329" cy="9345845"/>
            <a:chOff x="0" y="0"/>
            <a:chExt cx="5175395" cy="2461457"/>
          </a:xfrm>
        </p:grpSpPr>
        <p:sp>
          <p:nvSpPr>
            <p:cNvPr id="3" name="Freeform 3"/>
            <p:cNvSpPr/>
            <p:nvPr/>
          </p:nvSpPr>
          <p:spPr>
            <a:xfrm>
              <a:off x="0" y="0"/>
              <a:ext cx="5175395" cy="2461457"/>
            </a:xfrm>
            <a:custGeom>
              <a:avLst/>
              <a:gdLst/>
              <a:ahLst/>
              <a:cxnLst/>
              <a:rect l="l" t="t" r="r" b="b"/>
              <a:pathLst>
                <a:path w="5175395" h="2461457">
                  <a:moveTo>
                    <a:pt x="20093" y="0"/>
                  </a:moveTo>
                  <a:lnTo>
                    <a:pt x="5155302" y="0"/>
                  </a:lnTo>
                  <a:cubicBezTo>
                    <a:pt x="5166399" y="0"/>
                    <a:pt x="5175395" y="8996"/>
                    <a:pt x="5175395" y="20093"/>
                  </a:cubicBezTo>
                  <a:lnTo>
                    <a:pt x="5175395" y="2441364"/>
                  </a:lnTo>
                  <a:cubicBezTo>
                    <a:pt x="5175395" y="2446693"/>
                    <a:pt x="5173278" y="2451804"/>
                    <a:pt x="5169510" y="2455572"/>
                  </a:cubicBezTo>
                  <a:cubicBezTo>
                    <a:pt x="5165742" y="2459340"/>
                    <a:pt x="5160631" y="2461457"/>
                    <a:pt x="5155302" y="2461457"/>
                  </a:cubicBezTo>
                  <a:lnTo>
                    <a:pt x="20093" y="2461457"/>
                  </a:lnTo>
                  <a:cubicBezTo>
                    <a:pt x="14764" y="2461457"/>
                    <a:pt x="9653" y="2459340"/>
                    <a:pt x="5885" y="2455572"/>
                  </a:cubicBezTo>
                  <a:cubicBezTo>
                    <a:pt x="2117" y="2451804"/>
                    <a:pt x="0" y="2446693"/>
                    <a:pt x="0" y="2441364"/>
                  </a:cubicBezTo>
                  <a:lnTo>
                    <a:pt x="0" y="20093"/>
                  </a:lnTo>
                  <a:cubicBezTo>
                    <a:pt x="0" y="14764"/>
                    <a:pt x="2117" y="9653"/>
                    <a:pt x="5885" y="5885"/>
                  </a:cubicBezTo>
                  <a:cubicBezTo>
                    <a:pt x="9653" y="2117"/>
                    <a:pt x="14764" y="0"/>
                    <a:pt x="20093" y="0"/>
                  </a:cubicBez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rot="-5400000">
            <a:off x="8838234" y="830163"/>
            <a:ext cx="611532" cy="18288000"/>
            <a:chOff x="0" y="0"/>
            <a:chExt cx="161062" cy="4816593"/>
          </a:xfrm>
        </p:grpSpPr>
        <p:sp>
          <p:nvSpPr>
            <p:cNvPr id="6" name="Freeform 6"/>
            <p:cNvSpPr/>
            <p:nvPr/>
          </p:nvSpPr>
          <p:spPr>
            <a:xfrm>
              <a:off x="0" y="0"/>
              <a:ext cx="161062" cy="4816592"/>
            </a:xfrm>
            <a:custGeom>
              <a:avLst/>
              <a:gdLst/>
              <a:ahLst/>
              <a:cxnLst/>
              <a:rect l="l" t="t" r="r" b="b"/>
              <a:pathLst>
                <a:path w="161062" h="4816592">
                  <a:moveTo>
                    <a:pt x="0" y="0"/>
                  </a:moveTo>
                  <a:lnTo>
                    <a:pt x="161062" y="0"/>
                  </a:lnTo>
                  <a:lnTo>
                    <a:pt x="161062" y="4816592"/>
                  </a:lnTo>
                  <a:lnTo>
                    <a:pt x="0" y="4816592"/>
                  </a:lnTo>
                  <a:close/>
                </a:path>
              </a:pathLst>
            </a:custGeom>
            <a:solidFill>
              <a:srgbClr val="009DDC"/>
            </a:solidFill>
          </p:spPr>
          <p:txBody>
            <a:bodyPr/>
            <a:lstStyle/>
            <a:p>
              <a:endParaRPr lang="en-US"/>
            </a:p>
          </p:txBody>
        </p:sp>
        <p:sp>
          <p:nvSpPr>
            <p:cNvPr id="7" name="TextBox 7"/>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8" name="Freeform 8"/>
          <p:cNvSpPr/>
          <p:nvPr/>
        </p:nvSpPr>
        <p:spPr>
          <a:xfrm>
            <a:off x="7739548" y="9668397"/>
            <a:ext cx="1988048" cy="515717"/>
          </a:xfrm>
          <a:custGeom>
            <a:avLst/>
            <a:gdLst/>
            <a:ahLst/>
            <a:cxnLst/>
            <a:rect l="l" t="t" r="r" b="b"/>
            <a:pathLst>
              <a:path w="1988048" h="515717">
                <a:moveTo>
                  <a:pt x="0" y="0"/>
                </a:moveTo>
                <a:lnTo>
                  <a:pt x="1988048" y="0"/>
                </a:lnTo>
                <a:lnTo>
                  <a:pt x="1988048" y="515717"/>
                </a:lnTo>
                <a:lnTo>
                  <a:pt x="0" y="515717"/>
                </a:lnTo>
                <a:lnTo>
                  <a:pt x="0" y="0"/>
                </a:lnTo>
                <a:close/>
              </a:path>
            </a:pathLst>
          </a:custGeom>
          <a:blipFill>
            <a:blip r:embed="rId3"/>
            <a:stretch>
              <a:fillRect/>
            </a:stretch>
          </a:blipFill>
        </p:spPr>
        <p:txBody>
          <a:bodyPr/>
          <a:lstStyle/>
          <a:p>
            <a:endParaRPr lang="en-US"/>
          </a:p>
        </p:txBody>
      </p:sp>
      <p:sp>
        <p:nvSpPr>
          <p:cNvPr id="9" name="Freeform 9"/>
          <p:cNvSpPr/>
          <p:nvPr/>
        </p:nvSpPr>
        <p:spPr>
          <a:xfrm>
            <a:off x="10129954" y="727846"/>
            <a:ext cx="9497007" cy="6331338"/>
          </a:xfrm>
          <a:custGeom>
            <a:avLst/>
            <a:gdLst/>
            <a:ahLst/>
            <a:cxnLst/>
            <a:rect l="l" t="t" r="r" b="b"/>
            <a:pathLst>
              <a:path w="9497007" h="6331338">
                <a:moveTo>
                  <a:pt x="0" y="0"/>
                </a:moveTo>
                <a:lnTo>
                  <a:pt x="9497007" y="0"/>
                </a:lnTo>
                <a:lnTo>
                  <a:pt x="9497007" y="6331338"/>
                </a:lnTo>
                <a:lnTo>
                  <a:pt x="0" y="6331338"/>
                </a:lnTo>
                <a:lnTo>
                  <a:pt x="0" y="0"/>
                </a:lnTo>
                <a:close/>
              </a:path>
            </a:pathLst>
          </a:custGeom>
          <a:blipFill>
            <a:blip r:embed="rId4"/>
            <a:stretch>
              <a:fillRect/>
            </a:stretch>
          </a:blipFill>
        </p:spPr>
        <p:txBody>
          <a:bodyPr/>
          <a:lstStyle/>
          <a:p>
            <a:endParaRPr lang="en-US"/>
          </a:p>
        </p:txBody>
      </p:sp>
      <p:sp>
        <p:nvSpPr>
          <p:cNvPr id="10" name="TextBox 10"/>
          <p:cNvSpPr txBox="1"/>
          <p:nvPr/>
        </p:nvSpPr>
        <p:spPr>
          <a:xfrm>
            <a:off x="527398" y="813571"/>
            <a:ext cx="13761103" cy="2462213"/>
          </a:xfrm>
          <a:prstGeom prst="rect">
            <a:avLst/>
          </a:prstGeom>
        </p:spPr>
        <p:txBody>
          <a:bodyPr lIns="0" tIns="0" rIns="0" bIns="0" rtlCol="0" anchor="t">
            <a:spAutoFit/>
          </a:bodyPr>
          <a:lstStyle/>
          <a:p>
            <a:pPr>
              <a:lnSpc>
                <a:spcPts val="4800"/>
              </a:lnSpc>
            </a:pPr>
            <a:r>
              <a:rPr lang="en-US" sz="4800" dirty="0">
                <a:solidFill>
                  <a:srgbClr val="009DDC"/>
                </a:solidFill>
                <a:latin typeface="Gotham 4"/>
              </a:rPr>
              <a:t>FOCUS IS ON TEAMS</a:t>
            </a:r>
          </a:p>
          <a:p>
            <a:pPr marL="1036320" lvl="1" indent="-518160">
              <a:lnSpc>
                <a:spcPts val="4800"/>
              </a:lnSpc>
              <a:buFont typeface="Arial"/>
              <a:buChar char="•"/>
            </a:pPr>
            <a:r>
              <a:rPr lang="en-US" sz="4800" dirty="0">
                <a:solidFill>
                  <a:srgbClr val="666666"/>
                </a:solidFill>
                <a:latin typeface="Gotham 4"/>
              </a:rPr>
              <a:t>Starting a team</a:t>
            </a:r>
          </a:p>
          <a:p>
            <a:pPr marL="1036320" lvl="1" indent="-518160">
              <a:lnSpc>
                <a:spcPts val="4800"/>
              </a:lnSpc>
              <a:buFont typeface="Arial"/>
              <a:buChar char="•"/>
            </a:pPr>
            <a:r>
              <a:rPr lang="en-US" sz="4800" dirty="0">
                <a:solidFill>
                  <a:srgbClr val="666666"/>
                </a:solidFill>
                <a:latin typeface="Gotham 4"/>
              </a:rPr>
              <a:t>Joining a team</a:t>
            </a:r>
          </a:p>
          <a:p>
            <a:pPr marL="1036320" lvl="1" indent="-518160">
              <a:lnSpc>
                <a:spcPts val="4800"/>
              </a:lnSpc>
              <a:buFont typeface="Arial"/>
              <a:buChar char="•"/>
            </a:pPr>
            <a:r>
              <a:rPr lang="en-US" sz="4800" dirty="0">
                <a:solidFill>
                  <a:srgbClr val="666666"/>
                </a:solidFill>
                <a:latin typeface="Gotham 4"/>
                <a:ea typeface="+mn-lt"/>
                <a:cs typeface="+mn-lt"/>
              </a:rPr>
              <a:t>Teams from 2+ churches</a:t>
            </a:r>
            <a:endParaRPr lang="en-US" sz="4800" dirty="0">
              <a:solidFill>
                <a:srgbClr val="666666"/>
              </a:solidFill>
              <a:latin typeface="Gotham 4"/>
            </a:endParaRPr>
          </a:p>
        </p:txBody>
      </p:sp>
      <p:sp>
        <p:nvSpPr>
          <p:cNvPr id="11" name="TextBox 11"/>
          <p:cNvSpPr txBox="1"/>
          <p:nvPr/>
        </p:nvSpPr>
        <p:spPr>
          <a:xfrm>
            <a:off x="527398" y="4001234"/>
            <a:ext cx="13761103" cy="1864655"/>
          </a:xfrm>
          <a:prstGeom prst="rect">
            <a:avLst/>
          </a:prstGeom>
        </p:spPr>
        <p:txBody>
          <a:bodyPr lIns="0" tIns="0" rIns="0" bIns="0" rtlCol="0" anchor="t">
            <a:spAutoFit/>
          </a:bodyPr>
          <a:lstStyle/>
          <a:p>
            <a:pPr>
              <a:lnSpc>
                <a:spcPts val="4800"/>
              </a:lnSpc>
            </a:pPr>
            <a:r>
              <a:rPr lang="en-US" sz="4800" dirty="0">
                <a:solidFill>
                  <a:srgbClr val="009DDC"/>
                </a:solidFill>
                <a:latin typeface="Gotham 4"/>
              </a:rPr>
              <a:t>BUT TEAMS AREN'T FOR ALL</a:t>
            </a:r>
          </a:p>
          <a:p>
            <a:pPr marL="1036320" lvl="1" indent="-518160">
              <a:lnSpc>
                <a:spcPts val="4800"/>
              </a:lnSpc>
              <a:buFont typeface="Arial,Sans-Serif"/>
              <a:buChar char="•"/>
            </a:pPr>
            <a:r>
              <a:rPr lang="en-US" sz="4800">
                <a:solidFill>
                  <a:srgbClr val="666666"/>
                </a:solidFill>
                <a:latin typeface="Gotham 4"/>
                <a:cs typeface="Arial"/>
              </a:rPr>
              <a:t>I can't form a team</a:t>
            </a:r>
            <a:endParaRPr lang="en-US" sz="4800">
              <a:solidFill>
                <a:srgbClr val="000000"/>
              </a:solidFill>
              <a:latin typeface="Gotham 4"/>
              <a:cs typeface="Arial"/>
            </a:endParaRPr>
          </a:p>
          <a:p>
            <a:pPr marL="1036320" lvl="1" indent="-518160">
              <a:lnSpc>
                <a:spcPts val="4800"/>
              </a:lnSpc>
              <a:buFont typeface="Arial,Sans-Serif"/>
              <a:buChar char="•"/>
            </a:pPr>
            <a:r>
              <a:rPr lang="en-US" sz="4800" dirty="0">
                <a:solidFill>
                  <a:srgbClr val="666666"/>
                </a:solidFill>
                <a:latin typeface="Gotham 4"/>
                <a:cs typeface="Arial"/>
              </a:rPr>
              <a:t>I prefer an individual role</a:t>
            </a:r>
            <a:endParaRPr lang="en-US" dirty="0">
              <a:latin typeface="Gotham 4"/>
              <a:cs typeface="Arial"/>
            </a:endParaRPr>
          </a:p>
        </p:txBody>
      </p:sp>
      <p:sp>
        <p:nvSpPr>
          <p:cNvPr id="12" name="TextBox 12"/>
          <p:cNvSpPr txBox="1"/>
          <p:nvPr/>
        </p:nvSpPr>
        <p:spPr>
          <a:xfrm>
            <a:off x="527398" y="7189864"/>
            <a:ext cx="15162905" cy="1864655"/>
          </a:xfrm>
          <a:prstGeom prst="rect">
            <a:avLst/>
          </a:prstGeom>
        </p:spPr>
        <p:txBody>
          <a:bodyPr lIns="0" tIns="0" rIns="0" bIns="0" rtlCol="0" anchor="t">
            <a:spAutoFit/>
          </a:bodyPr>
          <a:lstStyle/>
          <a:p>
            <a:pPr>
              <a:lnSpc>
                <a:spcPts val="4800"/>
              </a:lnSpc>
            </a:pPr>
            <a:r>
              <a:rPr lang="en-US" sz="4800" dirty="0">
                <a:solidFill>
                  <a:srgbClr val="009DDC"/>
                </a:solidFill>
                <a:latin typeface="Gotham 4"/>
              </a:rPr>
              <a:t>SO WHAT IS PLAN B?</a:t>
            </a:r>
          </a:p>
          <a:p>
            <a:pPr marL="1036320" lvl="1" indent="-518160">
              <a:lnSpc>
                <a:spcPts val="4800"/>
              </a:lnSpc>
              <a:buFont typeface="Arial"/>
              <a:buChar char="•"/>
            </a:pPr>
            <a:r>
              <a:rPr lang="en-US" sz="4800" dirty="0">
                <a:solidFill>
                  <a:srgbClr val="666666"/>
                </a:solidFill>
                <a:latin typeface="Gotham 4"/>
              </a:rPr>
              <a:t>Focus on high impact individual roles</a:t>
            </a:r>
          </a:p>
          <a:p>
            <a:pPr marL="1036320" lvl="1" indent="-518160">
              <a:lnSpc>
                <a:spcPts val="4800"/>
              </a:lnSpc>
              <a:buFont typeface="Arial"/>
              <a:buChar char="•"/>
            </a:pPr>
            <a:r>
              <a:rPr lang="en-US" sz="4800" dirty="0">
                <a:solidFill>
                  <a:srgbClr val="666666"/>
                </a:solidFill>
                <a:latin typeface="Gotham 4"/>
              </a:rPr>
              <a:t>What are other priority roles in your region?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9C31E"/>
        </a:solidFill>
        <a:effectLst/>
      </p:bgPr>
    </p:bg>
    <p:spTree>
      <p:nvGrpSpPr>
        <p:cNvPr id="1" name=""/>
        <p:cNvGrpSpPr/>
        <p:nvPr/>
      </p:nvGrpSpPr>
      <p:grpSpPr>
        <a:xfrm>
          <a:off x="0" y="0"/>
          <a:ext cx="0" cy="0"/>
          <a:chOff x="0" y="0"/>
          <a:chExt cx="0" cy="0"/>
        </a:xfrm>
      </p:grpSpPr>
      <p:grpSp>
        <p:nvGrpSpPr>
          <p:cNvPr id="2" name="Group 2"/>
          <p:cNvGrpSpPr/>
          <p:nvPr/>
        </p:nvGrpSpPr>
        <p:grpSpPr>
          <a:xfrm>
            <a:off x="-821317" y="217777"/>
            <a:ext cx="19650329" cy="9345845"/>
            <a:chOff x="0" y="0"/>
            <a:chExt cx="5175395" cy="2461457"/>
          </a:xfrm>
        </p:grpSpPr>
        <p:sp>
          <p:nvSpPr>
            <p:cNvPr id="3" name="Freeform 3"/>
            <p:cNvSpPr/>
            <p:nvPr/>
          </p:nvSpPr>
          <p:spPr>
            <a:xfrm>
              <a:off x="0" y="0"/>
              <a:ext cx="5175395" cy="2461457"/>
            </a:xfrm>
            <a:custGeom>
              <a:avLst/>
              <a:gdLst/>
              <a:ahLst/>
              <a:cxnLst/>
              <a:rect l="l" t="t" r="r" b="b"/>
              <a:pathLst>
                <a:path w="5175395" h="2461457">
                  <a:moveTo>
                    <a:pt x="20093" y="0"/>
                  </a:moveTo>
                  <a:lnTo>
                    <a:pt x="5155302" y="0"/>
                  </a:lnTo>
                  <a:cubicBezTo>
                    <a:pt x="5166399" y="0"/>
                    <a:pt x="5175395" y="8996"/>
                    <a:pt x="5175395" y="20093"/>
                  </a:cubicBezTo>
                  <a:lnTo>
                    <a:pt x="5175395" y="2441364"/>
                  </a:lnTo>
                  <a:cubicBezTo>
                    <a:pt x="5175395" y="2446693"/>
                    <a:pt x="5173278" y="2451804"/>
                    <a:pt x="5169510" y="2455572"/>
                  </a:cubicBezTo>
                  <a:cubicBezTo>
                    <a:pt x="5165742" y="2459340"/>
                    <a:pt x="5160631" y="2461457"/>
                    <a:pt x="5155302" y="2461457"/>
                  </a:cubicBezTo>
                  <a:lnTo>
                    <a:pt x="20093" y="2461457"/>
                  </a:lnTo>
                  <a:cubicBezTo>
                    <a:pt x="14764" y="2461457"/>
                    <a:pt x="9653" y="2459340"/>
                    <a:pt x="5885" y="2455572"/>
                  </a:cubicBezTo>
                  <a:cubicBezTo>
                    <a:pt x="2117" y="2451804"/>
                    <a:pt x="0" y="2446693"/>
                    <a:pt x="0" y="2441364"/>
                  </a:cubicBezTo>
                  <a:lnTo>
                    <a:pt x="0" y="20093"/>
                  </a:lnTo>
                  <a:cubicBezTo>
                    <a:pt x="0" y="14764"/>
                    <a:pt x="2117" y="9653"/>
                    <a:pt x="5885" y="5885"/>
                  </a:cubicBezTo>
                  <a:cubicBezTo>
                    <a:pt x="9653" y="2117"/>
                    <a:pt x="14764" y="0"/>
                    <a:pt x="20093" y="0"/>
                  </a:cubicBez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rot="-5400000">
            <a:off x="8838234" y="830163"/>
            <a:ext cx="611532" cy="18288000"/>
            <a:chOff x="0" y="0"/>
            <a:chExt cx="161062" cy="4816593"/>
          </a:xfrm>
        </p:grpSpPr>
        <p:sp>
          <p:nvSpPr>
            <p:cNvPr id="6" name="Freeform 6"/>
            <p:cNvSpPr/>
            <p:nvPr/>
          </p:nvSpPr>
          <p:spPr>
            <a:xfrm>
              <a:off x="0" y="0"/>
              <a:ext cx="161062" cy="4816592"/>
            </a:xfrm>
            <a:custGeom>
              <a:avLst/>
              <a:gdLst/>
              <a:ahLst/>
              <a:cxnLst/>
              <a:rect l="l" t="t" r="r" b="b"/>
              <a:pathLst>
                <a:path w="161062" h="4816592">
                  <a:moveTo>
                    <a:pt x="0" y="0"/>
                  </a:moveTo>
                  <a:lnTo>
                    <a:pt x="161062" y="0"/>
                  </a:lnTo>
                  <a:lnTo>
                    <a:pt x="161062" y="4816592"/>
                  </a:lnTo>
                  <a:lnTo>
                    <a:pt x="0" y="4816592"/>
                  </a:lnTo>
                  <a:close/>
                </a:path>
              </a:pathLst>
            </a:custGeom>
            <a:solidFill>
              <a:srgbClr val="009DDC"/>
            </a:solidFill>
          </p:spPr>
          <p:txBody>
            <a:bodyPr/>
            <a:lstStyle/>
            <a:p>
              <a:endParaRPr lang="en-US"/>
            </a:p>
          </p:txBody>
        </p:sp>
        <p:sp>
          <p:nvSpPr>
            <p:cNvPr id="7" name="TextBox 7"/>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8" name="Freeform 8"/>
          <p:cNvSpPr/>
          <p:nvPr/>
        </p:nvSpPr>
        <p:spPr>
          <a:xfrm>
            <a:off x="7739548" y="9668397"/>
            <a:ext cx="1988048" cy="515717"/>
          </a:xfrm>
          <a:custGeom>
            <a:avLst/>
            <a:gdLst/>
            <a:ahLst/>
            <a:cxnLst/>
            <a:rect l="l" t="t" r="r" b="b"/>
            <a:pathLst>
              <a:path w="1988048" h="515717">
                <a:moveTo>
                  <a:pt x="0" y="0"/>
                </a:moveTo>
                <a:lnTo>
                  <a:pt x="1988048" y="0"/>
                </a:lnTo>
                <a:lnTo>
                  <a:pt x="1988048" y="515717"/>
                </a:lnTo>
                <a:lnTo>
                  <a:pt x="0" y="515717"/>
                </a:lnTo>
                <a:lnTo>
                  <a:pt x="0" y="0"/>
                </a:lnTo>
                <a:close/>
              </a:path>
            </a:pathLst>
          </a:custGeom>
          <a:blipFill>
            <a:blip r:embed="rId3"/>
            <a:stretch>
              <a:fillRect/>
            </a:stretch>
          </a:blipFill>
        </p:spPr>
        <p:txBody>
          <a:bodyPr/>
          <a:lstStyle/>
          <a:p>
            <a:endParaRPr lang="en-US"/>
          </a:p>
        </p:txBody>
      </p:sp>
      <p:sp>
        <p:nvSpPr>
          <p:cNvPr id="9" name="Freeform 9"/>
          <p:cNvSpPr/>
          <p:nvPr/>
        </p:nvSpPr>
        <p:spPr>
          <a:xfrm>
            <a:off x="8733572" y="4179324"/>
            <a:ext cx="9554428" cy="5350479"/>
          </a:xfrm>
          <a:custGeom>
            <a:avLst/>
            <a:gdLst/>
            <a:ahLst/>
            <a:cxnLst/>
            <a:rect l="l" t="t" r="r" b="b"/>
            <a:pathLst>
              <a:path w="9554428" h="5350479">
                <a:moveTo>
                  <a:pt x="0" y="0"/>
                </a:moveTo>
                <a:lnTo>
                  <a:pt x="9554428" y="0"/>
                </a:lnTo>
                <a:lnTo>
                  <a:pt x="9554428" y="5350479"/>
                </a:lnTo>
                <a:lnTo>
                  <a:pt x="0" y="5350479"/>
                </a:lnTo>
                <a:lnTo>
                  <a:pt x="0" y="0"/>
                </a:lnTo>
                <a:close/>
              </a:path>
            </a:pathLst>
          </a:custGeom>
          <a:blipFill>
            <a:blip r:embed="rId4"/>
            <a:stretch>
              <a:fillRect/>
            </a:stretch>
          </a:blipFill>
        </p:spPr>
        <p:txBody>
          <a:bodyPr/>
          <a:lstStyle/>
          <a:p>
            <a:endParaRPr lang="en-US"/>
          </a:p>
        </p:txBody>
      </p:sp>
      <p:sp>
        <p:nvSpPr>
          <p:cNvPr id="10" name="TextBox 10"/>
          <p:cNvSpPr txBox="1"/>
          <p:nvPr/>
        </p:nvSpPr>
        <p:spPr>
          <a:xfrm>
            <a:off x="182339" y="1426420"/>
            <a:ext cx="17901812" cy="4302601"/>
          </a:xfrm>
          <a:prstGeom prst="rect">
            <a:avLst/>
          </a:prstGeom>
        </p:spPr>
        <p:txBody>
          <a:bodyPr lIns="0" tIns="0" rIns="0" bIns="0" rtlCol="0" anchor="t">
            <a:spAutoFit/>
          </a:bodyPr>
          <a:lstStyle/>
          <a:p>
            <a:pPr algn="ctr">
              <a:lnSpc>
                <a:spcPts val="4800"/>
              </a:lnSpc>
            </a:pPr>
            <a:r>
              <a:rPr lang="en-US" sz="5000" dirty="0">
                <a:solidFill>
                  <a:srgbClr val="009DDC"/>
                </a:solidFill>
                <a:latin typeface="Gotham 4"/>
              </a:rPr>
              <a:t>AMBASSADOR COMMUNITY</a:t>
            </a:r>
          </a:p>
          <a:p>
            <a:pPr>
              <a:lnSpc>
                <a:spcPts val="4800"/>
              </a:lnSpc>
            </a:pPr>
            <a:endParaRPr lang="en-US" sz="4800">
              <a:solidFill>
                <a:srgbClr val="009DDC"/>
              </a:solidFill>
              <a:latin typeface="Gotham 4"/>
            </a:endParaRPr>
          </a:p>
          <a:p>
            <a:pPr marL="1036320" lvl="1" indent="-518160">
              <a:lnSpc>
                <a:spcPts val="4800"/>
              </a:lnSpc>
              <a:buFont typeface="Arial"/>
              <a:buChar char="•"/>
            </a:pPr>
            <a:r>
              <a:rPr lang="en-US" sz="4800" dirty="0">
                <a:solidFill>
                  <a:srgbClr val="666666"/>
                </a:solidFill>
                <a:latin typeface="Gotham 4"/>
              </a:rPr>
              <a:t>Meet / support / learn</a:t>
            </a:r>
          </a:p>
          <a:p>
            <a:pPr>
              <a:lnSpc>
                <a:spcPts val="4800"/>
              </a:lnSpc>
            </a:pPr>
            <a:endParaRPr lang="en-US" sz="4800">
              <a:solidFill>
                <a:srgbClr val="666666"/>
              </a:solidFill>
              <a:latin typeface="Gotham 4"/>
            </a:endParaRPr>
          </a:p>
          <a:p>
            <a:pPr marL="1036320" lvl="1" indent="-518160">
              <a:lnSpc>
                <a:spcPts val="4800"/>
              </a:lnSpc>
              <a:buFont typeface="Arial"/>
              <a:buChar char="•"/>
            </a:pPr>
            <a:r>
              <a:rPr lang="en-US" sz="4800" dirty="0">
                <a:solidFill>
                  <a:srgbClr val="666666"/>
                </a:solidFill>
                <a:latin typeface="Gotham 4"/>
              </a:rPr>
              <a:t>In-person events</a:t>
            </a:r>
          </a:p>
          <a:p>
            <a:pPr>
              <a:lnSpc>
                <a:spcPts val="4800"/>
              </a:lnSpc>
            </a:pPr>
            <a:endParaRPr lang="en-US" sz="4800">
              <a:solidFill>
                <a:srgbClr val="666666"/>
              </a:solidFill>
              <a:latin typeface="Gotham 4"/>
            </a:endParaRPr>
          </a:p>
          <a:p>
            <a:pPr marL="1036320" lvl="1" indent="-518160">
              <a:lnSpc>
                <a:spcPts val="4800"/>
              </a:lnSpc>
              <a:buFont typeface="Arial"/>
              <a:buChar char="•"/>
            </a:pPr>
            <a:r>
              <a:rPr lang="en-US" sz="4800" dirty="0">
                <a:solidFill>
                  <a:srgbClr val="666666"/>
                </a:solidFill>
                <a:latin typeface="Gotham 4"/>
              </a:rPr>
              <a:t>Facebook group</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9DDC"/>
        </a:solidFill>
        <a:effectLst/>
      </p:bgPr>
    </p:bg>
    <p:spTree>
      <p:nvGrpSpPr>
        <p:cNvPr id="1" name=""/>
        <p:cNvGrpSpPr/>
        <p:nvPr/>
      </p:nvGrpSpPr>
      <p:grpSpPr>
        <a:xfrm>
          <a:off x="0" y="0"/>
          <a:ext cx="0" cy="0"/>
          <a:chOff x="0" y="0"/>
          <a:chExt cx="0" cy="0"/>
        </a:xfrm>
      </p:grpSpPr>
      <p:sp>
        <p:nvSpPr>
          <p:cNvPr id="2" name="Freeform 2"/>
          <p:cNvSpPr/>
          <p:nvPr/>
        </p:nvSpPr>
        <p:spPr>
          <a:xfrm>
            <a:off x="-7181542" y="-150963"/>
            <a:ext cx="18556379" cy="10437963"/>
          </a:xfrm>
          <a:custGeom>
            <a:avLst/>
            <a:gdLst/>
            <a:ahLst/>
            <a:cxnLst/>
            <a:rect l="l" t="t" r="r" b="b"/>
            <a:pathLst>
              <a:path w="18556379" h="10437963">
                <a:moveTo>
                  <a:pt x="0" y="0"/>
                </a:moveTo>
                <a:lnTo>
                  <a:pt x="18556379" y="0"/>
                </a:lnTo>
                <a:lnTo>
                  <a:pt x="18556379" y="10437963"/>
                </a:lnTo>
                <a:lnTo>
                  <a:pt x="0" y="10437963"/>
                </a:lnTo>
                <a:lnTo>
                  <a:pt x="0" y="0"/>
                </a:lnTo>
                <a:close/>
              </a:path>
            </a:pathLst>
          </a:custGeom>
          <a:blipFill>
            <a:blip r:embed="rId2"/>
            <a:stretch>
              <a:fillRect t="-9226" b="-9226"/>
            </a:stretch>
          </a:blipFill>
        </p:spPr>
        <p:txBody>
          <a:bodyPr/>
          <a:lstStyle/>
          <a:p>
            <a:endParaRPr lang="en-US"/>
          </a:p>
        </p:txBody>
      </p:sp>
      <p:grpSp>
        <p:nvGrpSpPr>
          <p:cNvPr id="3" name="Group 3"/>
          <p:cNvGrpSpPr/>
          <p:nvPr/>
        </p:nvGrpSpPr>
        <p:grpSpPr>
          <a:xfrm rot="5400000">
            <a:off x="5651244" y="23848"/>
            <a:ext cx="10516975" cy="10469279"/>
            <a:chOff x="0" y="0"/>
            <a:chExt cx="949194" cy="944890"/>
          </a:xfrm>
        </p:grpSpPr>
        <p:sp>
          <p:nvSpPr>
            <p:cNvPr id="4" name="Freeform 4"/>
            <p:cNvSpPr/>
            <p:nvPr/>
          </p:nvSpPr>
          <p:spPr>
            <a:xfrm>
              <a:off x="0" y="0"/>
              <a:ext cx="949194" cy="944890"/>
            </a:xfrm>
            <a:custGeom>
              <a:avLst/>
              <a:gdLst/>
              <a:ahLst/>
              <a:cxnLst/>
              <a:rect l="l" t="t" r="r" b="b"/>
              <a:pathLst>
                <a:path w="949194" h="944890">
                  <a:moveTo>
                    <a:pt x="949194" y="0"/>
                  </a:moveTo>
                  <a:lnTo>
                    <a:pt x="949194" y="944890"/>
                  </a:lnTo>
                  <a:lnTo>
                    <a:pt x="474597" y="817890"/>
                  </a:lnTo>
                  <a:lnTo>
                    <a:pt x="0" y="944890"/>
                  </a:lnTo>
                  <a:lnTo>
                    <a:pt x="0" y="0"/>
                  </a:lnTo>
                  <a:lnTo>
                    <a:pt x="949194" y="0"/>
                  </a:lnTo>
                  <a:close/>
                </a:path>
              </a:pathLst>
            </a:custGeom>
            <a:solidFill>
              <a:srgbClr val="E9C31E"/>
            </a:solidFill>
          </p:spPr>
          <p:txBody>
            <a:bodyPr/>
            <a:lstStyle/>
            <a:p>
              <a:endParaRPr lang="en-US"/>
            </a:p>
          </p:txBody>
        </p:sp>
        <p:sp>
          <p:nvSpPr>
            <p:cNvPr id="5" name="TextBox 5"/>
            <p:cNvSpPr txBox="1"/>
            <p:nvPr/>
          </p:nvSpPr>
          <p:spPr>
            <a:xfrm>
              <a:off x="0" y="-47625"/>
              <a:ext cx="736600" cy="733425"/>
            </a:xfrm>
            <a:prstGeom prst="rect">
              <a:avLst/>
            </a:prstGeom>
          </p:spPr>
          <p:txBody>
            <a:bodyPr lIns="50800" tIns="50800" rIns="50800" bIns="50800" rtlCol="0" anchor="ctr"/>
            <a:lstStyle/>
            <a:p>
              <a:pPr algn="ctr">
                <a:lnSpc>
                  <a:spcPts val="3359"/>
                </a:lnSpc>
              </a:pPr>
              <a:endParaRPr/>
            </a:p>
          </p:txBody>
        </p:sp>
      </p:grpSp>
      <p:grpSp>
        <p:nvGrpSpPr>
          <p:cNvPr id="6" name="Group 6"/>
          <p:cNvGrpSpPr/>
          <p:nvPr/>
        </p:nvGrpSpPr>
        <p:grpSpPr>
          <a:xfrm rot="5400000">
            <a:off x="7151230" y="-849249"/>
            <a:ext cx="10516975" cy="12215474"/>
            <a:chOff x="0" y="0"/>
            <a:chExt cx="949194" cy="1102490"/>
          </a:xfrm>
        </p:grpSpPr>
        <p:sp>
          <p:nvSpPr>
            <p:cNvPr id="7" name="Freeform 7"/>
            <p:cNvSpPr/>
            <p:nvPr/>
          </p:nvSpPr>
          <p:spPr>
            <a:xfrm>
              <a:off x="0" y="0"/>
              <a:ext cx="949194" cy="1102490"/>
            </a:xfrm>
            <a:custGeom>
              <a:avLst/>
              <a:gdLst/>
              <a:ahLst/>
              <a:cxnLst/>
              <a:rect l="l" t="t" r="r" b="b"/>
              <a:pathLst>
                <a:path w="949194" h="1102490">
                  <a:moveTo>
                    <a:pt x="949194" y="0"/>
                  </a:moveTo>
                  <a:lnTo>
                    <a:pt x="949194" y="1102490"/>
                  </a:lnTo>
                  <a:lnTo>
                    <a:pt x="474597" y="975490"/>
                  </a:lnTo>
                  <a:lnTo>
                    <a:pt x="0" y="1102490"/>
                  </a:lnTo>
                  <a:lnTo>
                    <a:pt x="0" y="0"/>
                  </a:lnTo>
                  <a:lnTo>
                    <a:pt x="949194" y="0"/>
                  </a:lnTo>
                  <a:close/>
                </a:path>
              </a:pathLst>
            </a:custGeom>
            <a:solidFill>
              <a:srgbClr val="009DDC"/>
            </a:solidFill>
          </p:spPr>
          <p:txBody>
            <a:bodyPr/>
            <a:lstStyle/>
            <a:p>
              <a:endParaRPr lang="en-US"/>
            </a:p>
          </p:txBody>
        </p:sp>
        <p:sp>
          <p:nvSpPr>
            <p:cNvPr id="8" name="TextBox 8"/>
            <p:cNvSpPr txBox="1"/>
            <p:nvPr/>
          </p:nvSpPr>
          <p:spPr>
            <a:xfrm>
              <a:off x="0" y="-47625"/>
              <a:ext cx="736600" cy="733425"/>
            </a:xfrm>
            <a:prstGeom prst="rect">
              <a:avLst/>
            </a:prstGeom>
          </p:spPr>
          <p:txBody>
            <a:bodyPr lIns="50800" tIns="50800" rIns="50800" bIns="50800" rtlCol="0" anchor="ctr"/>
            <a:lstStyle/>
            <a:p>
              <a:pPr algn="ctr">
                <a:lnSpc>
                  <a:spcPts val="3359"/>
                </a:lnSpc>
              </a:pPr>
              <a:endParaRPr/>
            </a:p>
          </p:txBody>
        </p:sp>
      </p:grpSp>
      <p:sp>
        <p:nvSpPr>
          <p:cNvPr id="12" name="TextBox 10">
            <a:extLst>
              <a:ext uri="{FF2B5EF4-FFF2-40B4-BE49-F238E27FC236}">
                <a16:creationId xmlns:a16="http://schemas.microsoft.com/office/drawing/2014/main" id="{95F93A5E-0DD7-19AE-D5A0-42D47882C2B7}"/>
              </a:ext>
            </a:extLst>
          </p:cNvPr>
          <p:cNvSpPr txBox="1"/>
          <p:nvPr/>
        </p:nvSpPr>
        <p:spPr>
          <a:xfrm>
            <a:off x="8674854" y="3532546"/>
            <a:ext cx="8933673" cy="3462486"/>
          </a:xfrm>
          <a:prstGeom prst="rect">
            <a:avLst/>
          </a:prstGeom>
        </p:spPr>
        <p:txBody>
          <a:bodyPr lIns="0" tIns="0" rIns="0" bIns="0" rtlCol="0" anchor="t">
            <a:spAutoFit/>
          </a:bodyPr>
          <a:lstStyle/>
          <a:p>
            <a:pPr algn="ctr">
              <a:lnSpc>
                <a:spcPts val="13528"/>
              </a:lnSpc>
            </a:pPr>
            <a:r>
              <a:rPr lang="en-US" sz="12250">
                <a:solidFill>
                  <a:schemeClr val="bg1"/>
                </a:solidFill>
                <a:latin typeface="Gotham 2"/>
              </a:rPr>
              <a:t>PART 1:</a:t>
            </a:r>
          </a:p>
          <a:p>
            <a:pPr algn="ctr">
              <a:lnSpc>
                <a:spcPts val="13528"/>
              </a:lnSpc>
            </a:pPr>
            <a:r>
              <a:rPr lang="en-US" sz="12250" dirty="0">
                <a:solidFill>
                  <a:schemeClr val="bg1"/>
                </a:solidFill>
                <a:latin typeface="Gotham 2"/>
              </a:rPr>
              <a:t>HOW TO</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9C31E"/>
        </a:solidFill>
        <a:effectLst/>
      </p:bgPr>
    </p:bg>
    <p:spTree>
      <p:nvGrpSpPr>
        <p:cNvPr id="1" name=""/>
        <p:cNvGrpSpPr/>
        <p:nvPr/>
      </p:nvGrpSpPr>
      <p:grpSpPr>
        <a:xfrm>
          <a:off x="0" y="0"/>
          <a:ext cx="0" cy="0"/>
          <a:chOff x="0" y="0"/>
          <a:chExt cx="0" cy="0"/>
        </a:xfrm>
      </p:grpSpPr>
      <p:grpSp>
        <p:nvGrpSpPr>
          <p:cNvPr id="2" name="Group 2"/>
          <p:cNvGrpSpPr/>
          <p:nvPr/>
        </p:nvGrpSpPr>
        <p:grpSpPr>
          <a:xfrm>
            <a:off x="-821317" y="217777"/>
            <a:ext cx="19650329" cy="9345845"/>
            <a:chOff x="0" y="0"/>
            <a:chExt cx="5175395" cy="2461457"/>
          </a:xfrm>
        </p:grpSpPr>
        <p:sp>
          <p:nvSpPr>
            <p:cNvPr id="3" name="Freeform 3"/>
            <p:cNvSpPr/>
            <p:nvPr/>
          </p:nvSpPr>
          <p:spPr>
            <a:xfrm>
              <a:off x="0" y="0"/>
              <a:ext cx="5175395" cy="2461457"/>
            </a:xfrm>
            <a:custGeom>
              <a:avLst/>
              <a:gdLst/>
              <a:ahLst/>
              <a:cxnLst/>
              <a:rect l="l" t="t" r="r" b="b"/>
              <a:pathLst>
                <a:path w="5175395" h="2461457">
                  <a:moveTo>
                    <a:pt x="20093" y="0"/>
                  </a:moveTo>
                  <a:lnTo>
                    <a:pt x="5155302" y="0"/>
                  </a:lnTo>
                  <a:cubicBezTo>
                    <a:pt x="5166399" y="0"/>
                    <a:pt x="5175395" y="8996"/>
                    <a:pt x="5175395" y="20093"/>
                  </a:cubicBezTo>
                  <a:lnTo>
                    <a:pt x="5175395" y="2441364"/>
                  </a:lnTo>
                  <a:cubicBezTo>
                    <a:pt x="5175395" y="2446693"/>
                    <a:pt x="5173278" y="2451804"/>
                    <a:pt x="5169510" y="2455572"/>
                  </a:cubicBezTo>
                  <a:cubicBezTo>
                    <a:pt x="5165742" y="2459340"/>
                    <a:pt x="5160631" y="2461457"/>
                    <a:pt x="5155302" y="2461457"/>
                  </a:cubicBezTo>
                  <a:lnTo>
                    <a:pt x="20093" y="2461457"/>
                  </a:lnTo>
                  <a:cubicBezTo>
                    <a:pt x="14764" y="2461457"/>
                    <a:pt x="9653" y="2459340"/>
                    <a:pt x="5885" y="2455572"/>
                  </a:cubicBezTo>
                  <a:cubicBezTo>
                    <a:pt x="2117" y="2451804"/>
                    <a:pt x="0" y="2446693"/>
                    <a:pt x="0" y="2441364"/>
                  </a:cubicBezTo>
                  <a:lnTo>
                    <a:pt x="0" y="20093"/>
                  </a:lnTo>
                  <a:cubicBezTo>
                    <a:pt x="0" y="14764"/>
                    <a:pt x="2117" y="9653"/>
                    <a:pt x="5885" y="5885"/>
                  </a:cubicBezTo>
                  <a:cubicBezTo>
                    <a:pt x="9653" y="2117"/>
                    <a:pt x="14764" y="0"/>
                    <a:pt x="20093" y="0"/>
                  </a:cubicBez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rot="-5400000">
            <a:off x="8838234" y="830163"/>
            <a:ext cx="611532" cy="18288000"/>
            <a:chOff x="0" y="0"/>
            <a:chExt cx="161062" cy="4816593"/>
          </a:xfrm>
        </p:grpSpPr>
        <p:sp>
          <p:nvSpPr>
            <p:cNvPr id="6" name="Freeform 6"/>
            <p:cNvSpPr/>
            <p:nvPr/>
          </p:nvSpPr>
          <p:spPr>
            <a:xfrm>
              <a:off x="0" y="0"/>
              <a:ext cx="161062" cy="4816592"/>
            </a:xfrm>
            <a:custGeom>
              <a:avLst/>
              <a:gdLst/>
              <a:ahLst/>
              <a:cxnLst/>
              <a:rect l="l" t="t" r="r" b="b"/>
              <a:pathLst>
                <a:path w="161062" h="4816592">
                  <a:moveTo>
                    <a:pt x="0" y="0"/>
                  </a:moveTo>
                  <a:lnTo>
                    <a:pt x="161062" y="0"/>
                  </a:lnTo>
                  <a:lnTo>
                    <a:pt x="161062" y="4816592"/>
                  </a:lnTo>
                  <a:lnTo>
                    <a:pt x="0" y="4816592"/>
                  </a:lnTo>
                  <a:close/>
                </a:path>
              </a:pathLst>
            </a:custGeom>
            <a:solidFill>
              <a:srgbClr val="009DDC"/>
            </a:solidFill>
          </p:spPr>
          <p:txBody>
            <a:bodyPr/>
            <a:lstStyle/>
            <a:p>
              <a:endParaRPr lang="en-US"/>
            </a:p>
          </p:txBody>
        </p:sp>
        <p:sp>
          <p:nvSpPr>
            <p:cNvPr id="7" name="TextBox 7"/>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8" name="Freeform 8"/>
          <p:cNvSpPr/>
          <p:nvPr/>
        </p:nvSpPr>
        <p:spPr>
          <a:xfrm>
            <a:off x="7739548" y="9668397"/>
            <a:ext cx="1988048" cy="515717"/>
          </a:xfrm>
          <a:custGeom>
            <a:avLst/>
            <a:gdLst/>
            <a:ahLst/>
            <a:cxnLst/>
            <a:rect l="l" t="t" r="r" b="b"/>
            <a:pathLst>
              <a:path w="1988048" h="515717">
                <a:moveTo>
                  <a:pt x="0" y="0"/>
                </a:moveTo>
                <a:lnTo>
                  <a:pt x="1988048" y="0"/>
                </a:lnTo>
                <a:lnTo>
                  <a:pt x="1988048" y="515717"/>
                </a:lnTo>
                <a:lnTo>
                  <a:pt x="0" y="515717"/>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0" y="1426420"/>
            <a:ext cx="17856676" cy="1864655"/>
          </a:xfrm>
          <a:prstGeom prst="rect">
            <a:avLst/>
          </a:prstGeom>
        </p:spPr>
        <p:txBody>
          <a:bodyPr lIns="0" tIns="0" rIns="0" bIns="0" rtlCol="0" anchor="t">
            <a:spAutoFit/>
          </a:bodyPr>
          <a:lstStyle/>
          <a:p>
            <a:pPr algn="ctr">
              <a:lnSpc>
                <a:spcPts val="4800"/>
              </a:lnSpc>
            </a:pPr>
            <a:r>
              <a:rPr lang="en-US" sz="5000" dirty="0">
                <a:solidFill>
                  <a:srgbClr val="009DDC"/>
                </a:solidFill>
                <a:latin typeface="Gotham 4"/>
              </a:rPr>
              <a:t>TRAINING RESOURCES</a:t>
            </a:r>
          </a:p>
          <a:p>
            <a:pPr>
              <a:lnSpc>
                <a:spcPts val="4800"/>
              </a:lnSpc>
            </a:pPr>
            <a:endParaRPr lang="en-US" sz="4800">
              <a:solidFill>
                <a:srgbClr val="009DDC"/>
              </a:solidFill>
              <a:latin typeface="Gotham 4"/>
            </a:endParaRPr>
          </a:p>
          <a:p>
            <a:pPr algn="r">
              <a:lnSpc>
                <a:spcPts val="4800"/>
              </a:lnSpc>
            </a:pPr>
            <a:endParaRPr lang="en-US" sz="4800">
              <a:solidFill>
                <a:srgbClr val="009DDC"/>
              </a:solidFill>
              <a:latin typeface="Gotham 4"/>
            </a:endParaRPr>
          </a:p>
        </p:txBody>
      </p:sp>
      <p:sp>
        <p:nvSpPr>
          <p:cNvPr id="10" name="Freeform 10"/>
          <p:cNvSpPr/>
          <p:nvPr/>
        </p:nvSpPr>
        <p:spPr>
          <a:xfrm>
            <a:off x="0" y="3503309"/>
            <a:ext cx="9144000" cy="6060313"/>
          </a:xfrm>
          <a:custGeom>
            <a:avLst/>
            <a:gdLst/>
            <a:ahLst/>
            <a:cxnLst/>
            <a:rect l="l" t="t" r="r" b="b"/>
            <a:pathLst>
              <a:path w="9144000" h="6060313">
                <a:moveTo>
                  <a:pt x="0" y="0"/>
                </a:moveTo>
                <a:lnTo>
                  <a:pt x="9144000" y="0"/>
                </a:lnTo>
                <a:lnTo>
                  <a:pt x="9144000" y="6060313"/>
                </a:lnTo>
                <a:lnTo>
                  <a:pt x="0" y="6060313"/>
                </a:lnTo>
                <a:lnTo>
                  <a:pt x="0" y="0"/>
                </a:lnTo>
                <a:close/>
              </a:path>
            </a:pathLst>
          </a:custGeom>
          <a:blipFill>
            <a:blip r:embed="rId4"/>
            <a:stretch>
              <a:fillRect b="-1277"/>
            </a:stretch>
          </a:blipFill>
        </p:spPr>
        <p:txBody>
          <a:bodyPr/>
          <a:lstStyle/>
          <a:p>
            <a:endParaRPr lang="en-US"/>
          </a:p>
        </p:txBody>
      </p:sp>
      <p:sp>
        <p:nvSpPr>
          <p:cNvPr id="11" name="TextBox 11"/>
          <p:cNvSpPr txBox="1"/>
          <p:nvPr/>
        </p:nvSpPr>
        <p:spPr>
          <a:xfrm>
            <a:off x="7118701" y="3530827"/>
            <a:ext cx="10955494" cy="4912088"/>
          </a:xfrm>
          <a:prstGeom prst="rect">
            <a:avLst/>
          </a:prstGeom>
        </p:spPr>
        <p:txBody>
          <a:bodyPr lIns="0" tIns="0" rIns="0" bIns="0" rtlCol="0" anchor="t">
            <a:spAutoFit/>
          </a:bodyPr>
          <a:lstStyle/>
          <a:p>
            <a:pPr marL="1036320" lvl="1" indent="-518160">
              <a:lnSpc>
                <a:spcPts val="4800"/>
              </a:lnSpc>
              <a:buFont typeface="Arial"/>
              <a:buChar char="•"/>
            </a:pPr>
            <a:r>
              <a:rPr lang="en-US" sz="4800" dirty="0">
                <a:solidFill>
                  <a:srgbClr val="666666"/>
                </a:solidFill>
                <a:latin typeface="Gotham 4"/>
              </a:rPr>
              <a:t>Me (your Ambassador Coach)</a:t>
            </a:r>
          </a:p>
          <a:p>
            <a:pPr>
              <a:lnSpc>
                <a:spcPts val="4800"/>
              </a:lnSpc>
            </a:pPr>
            <a:endParaRPr lang="en-US" sz="4800">
              <a:solidFill>
                <a:srgbClr val="666666"/>
              </a:solidFill>
              <a:latin typeface="Gotham 4"/>
            </a:endParaRPr>
          </a:p>
          <a:p>
            <a:pPr marL="1036320" lvl="1" indent="-518160">
              <a:lnSpc>
                <a:spcPts val="4800"/>
              </a:lnSpc>
              <a:buFont typeface="Arial"/>
              <a:buChar char="•"/>
            </a:pPr>
            <a:r>
              <a:rPr lang="en-US" sz="4800" dirty="0">
                <a:solidFill>
                  <a:srgbClr val="666666"/>
                </a:solidFill>
                <a:latin typeface="Gotham 4"/>
              </a:rPr>
              <a:t>Online toolkit includes:</a:t>
            </a:r>
          </a:p>
          <a:p>
            <a:pPr marL="2072640" lvl="2" indent="-690880">
              <a:lnSpc>
                <a:spcPts val="4800"/>
              </a:lnSpc>
              <a:buFont typeface="Arial"/>
              <a:buChar char="⚬"/>
            </a:pPr>
            <a:r>
              <a:rPr lang="en-US" sz="4800" dirty="0">
                <a:solidFill>
                  <a:srgbClr val="666666"/>
                </a:solidFill>
                <a:latin typeface="Gotham 4"/>
              </a:rPr>
              <a:t>Ambassador Guide</a:t>
            </a:r>
          </a:p>
          <a:p>
            <a:pPr marL="2072640" lvl="2" indent="-690880">
              <a:lnSpc>
                <a:spcPts val="4800"/>
              </a:lnSpc>
              <a:buFont typeface="Arial"/>
              <a:buChar char="⚬"/>
            </a:pPr>
            <a:r>
              <a:rPr lang="en-US" sz="4800" dirty="0">
                <a:solidFill>
                  <a:srgbClr val="666666"/>
                </a:solidFill>
                <a:latin typeface="Gotham 4"/>
              </a:rPr>
              <a:t>One Voice Guide</a:t>
            </a:r>
          </a:p>
          <a:p>
            <a:pPr marL="2072640" lvl="2" indent="-690880">
              <a:lnSpc>
                <a:spcPts val="4800"/>
              </a:lnSpc>
              <a:buFont typeface="Arial"/>
              <a:buChar char="⚬"/>
            </a:pPr>
            <a:r>
              <a:rPr lang="en-US" sz="4800" dirty="0">
                <a:solidFill>
                  <a:srgbClr val="666666"/>
                </a:solidFill>
                <a:latin typeface="Gotham 4"/>
              </a:rPr>
              <a:t>Links to this training + more</a:t>
            </a:r>
          </a:p>
          <a:p>
            <a:pPr marL="2072640" lvl="2" indent="-690880">
              <a:lnSpc>
                <a:spcPts val="4800"/>
              </a:lnSpc>
              <a:buFont typeface="Arial"/>
              <a:buChar char="⚬"/>
            </a:pPr>
            <a:r>
              <a:rPr lang="en-US" sz="4800" dirty="0">
                <a:solidFill>
                  <a:srgbClr val="666666"/>
                </a:solidFill>
                <a:latin typeface="Gotham 4"/>
              </a:rPr>
              <a:t>Social media tips</a:t>
            </a:r>
          </a:p>
          <a:p>
            <a:pPr marL="2072640" lvl="2" indent="-690880">
              <a:lnSpc>
                <a:spcPts val="4800"/>
              </a:lnSpc>
              <a:buFont typeface="Arial"/>
              <a:buChar char="⚬"/>
            </a:pPr>
            <a:r>
              <a:rPr lang="en-US" sz="4800" dirty="0">
                <a:solidFill>
                  <a:srgbClr val="666666"/>
                </a:solidFill>
                <a:latin typeface="Gotham 4"/>
              </a:rPr>
              <a:t>Educational videos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9C31E"/>
        </a:solidFill>
        <a:effectLst/>
      </p:bgPr>
    </p:bg>
    <p:spTree>
      <p:nvGrpSpPr>
        <p:cNvPr id="1" name=""/>
        <p:cNvGrpSpPr/>
        <p:nvPr/>
      </p:nvGrpSpPr>
      <p:grpSpPr>
        <a:xfrm>
          <a:off x="0" y="0"/>
          <a:ext cx="0" cy="0"/>
          <a:chOff x="0" y="0"/>
          <a:chExt cx="0" cy="0"/>
        </a:xfrm>
      </p:grpSpPr>
      <p:grpSp>
        <p:nvGrpSpPr>
          <p:cNvPr id="2" name="Group 2"/>
          <p:cNvGrpSpPr/>
          <p:nvPr/>
        </p:nvGrpSpPr>
        <p:grpSpPr>
          <a:xfrm>
            <a:off x="-821317" y="217777"/>
            <a:ext cx="19650329" cy="9345845"/>
            <a:chOff x="0" y="0"/>
            <a:chExt cx="5175395" cy="2461457"/>
          </a:xfrm>
        </p:grpSpPr>
        <p:sp>
          <p:nvSpPr>
            <p:cNvPr id="3" name="Freeform 3"/>
            <p:cNvSpPr/>
            <p:nvPr/>
          </p:nvSpPr>
          <p:spPr>
            <a:xfrm>
              <a:off x="0" y="0"/>
              <a:ext cx="5175395" cy="2461457"/>
            </a:xfrm>
            <a:custGeom>
              <a:avLst/>
              <a:gdLst/>
              <a:ahLst/>
              <a:cxnLst/>
              <a:rect l="l" t="t" r="r" b="b"/>
              <a:pathLst>
                <a:path w="5175395" h="2461457">
                  <a:moveTo>
                    <a:pt x="20093" y="0"/>
                  </a:moveTo>
                  <a:lnTo>
                    <a:pt x="5155302" y="0"/>
                  </a:lnTo>
                  <a:cubicBezTo>
                    <a:pt x="5166399" y="0"/>
                    <a:pt x="5175395" y="8996"/>
                    <a:pt x="5175395" y="20093"/>
                  </a:cubicBezTo>
                  <a:lnTo>
                    <a:pt x="5175395" y="2441364"/>
                  </a:lnTo>
                  <a:cubicBezTo>
                    <a:pt x="5175395" y="2446693"/>
                    <a:pt x="5173278" y="2451804"/>
                    <a:pt x="5169510" y="2455572"/>
                  </a:cubicBezTo>
                  <a:cubicBezTo>
                    <a:pt x="5165742" y="2459340"/>
                    <a:pt x="5160631" y="2461457"/>
                    <a:pt x="5155302" y="2461457"/>
                  </a:cubicBezTo>
                  <a:lnTo>
                    <a:pt x="20093" y="2461457"/>
                  </a:lnTo>
                  <a:cubicBezTo>
                    <a:pt x="14764" y="2461457"/>
                    <a:pt x="9653" y="2459340"/>
                    <a:pt x="5885" y="2455572"/>
                  </a:cubicBezTo>
                  <a:cubicBezTo>
                    <a:pt x="2117" y="2451804"/>
                    <a:pt x="0" y="2446693"/>
                    <a:pt x="0" y="2441364"/>
                  </a:cubicBezTo>
                  <a:lnTo>
                    <a:pt x="0" y="20093"/>
                  </a:lnTo>
                  <a:cubicBezTo>
                    <a:pt x="0" y="14764"/>
                    <a:pt x="2117" y="9653"/>
                    <a:pt x="5885" y="5885"/>
                  </a:cubicBezTo>
                  <a:cubicBezTo>
                    <a:pt x="9653" y="2117"/>
                    <a:pt x="14764" y="0"/>
                    <a:pt x="20093" y="0"/>
                  </a:cubicBez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rot="-5400000">
            <a:off x="8838234" y="830163"/>
            <a:ext cx="611532" cy="18288000"/>
            <a:chOff x="0" y="0"/>
            <a:chExt cx="161062" cy="4816593"/>
          </a:xfrm>
        </p:grpSpPr>
        <p:sp>
          <p:nvSpPr>
            <p:cNvPr id="6" name="Freeform 6"/>
            <p:cNvSpPr/>
            <p:nvPr/>
          </p:nvSpPr>
          <p:spPr>
            <a:xfrm>
              <a:off x="0" y="0"/>
              <a:ext cx="161062" cy="4816592"/>
            </a:xfrm>
            <a:custGeom>
              <a:avLst/>
              <a:gdLst/>
              <a:ahLst/>
              <a:cxnLst/>
              <a:rect l="l" t="t" r="r" b="b"/>
              <a:pathLst>
                <a:path w="161062" h="4816592">
                  <a:moveTo>
                    <a:pt x="0" y="0"/>
                  </a:moveTo>
                  <a:lnTo>
                    <a:pt x="161062" y="0"/>
                  </a:lnTo>
                  <a:lnTo>
                    <a:pt x="161062" y="4816592"/>
                  </a:lnTo>
                  <a:lnTo>
                    <a:pt x="0" y="4816592"/>
                  </a:lnTo>
                  <a:close/>
                </a:path>
              </a:pathLst>
            </a:custGeom>
            <a:solidFill>
              <a:srgbClr val="009DDC"/>
            </a:solidFill>
          </p:spPr>
          <p:txBody>
            <a:bodyPr/>
            <a:lstStyle/>
            <a:p>
              <a:endParaRPr lang="en-US"/>
            </a:p>
          </p:txBody>
        </p:sp>
        <p:sp>
          <p:nvSpPr>
            <p:cNvPr id="7" name="TextBox 7"/>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8" name="Freeform 8"/>
          <p:cNvSpPr/>
          <p:nvPr/>
        </p:nvSpPr>
        <p:spPr>
          <a:xfrm>
            <a:off x="7739548" y="9668397"/>
            <a:ext cx="1988048" cy="515717"/>
          </a:xfrm>
          <a:custGeom>
            <a:avLst/>
            <a:gdLst/>
            <a:ahLst/>
            <a:cxnLst/>
            <a:rect l="l" t="t" r="r" b="b"/>
            <a:pathLst>
              <a:path w="1988048" h="515717">
                <a:moveTo>
                  <a:pt x="0" y="0"/>
                </a:moveTo>
                <a:lnTo>
                  <a:pt x="1988048" y="0"/>
                </a:lnTo>
                <a:lnTo>
                  <a:pt x="1988048" y="515717"/>
                </a:lnTo>
                <a:lnTo>
                  <a:pt x="0" y="515717"/>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221519" y="499439"/>
            <a:ext cx="17844962" cy="2969317"/>
          </a:xfrm>
          <a:prstGeom prst="rect">
            <a:avLst/>
          </a:prstGeom>
        </p:spPr>
        <p:txBody>
          <a:bodyPr lIns="0" tIns="0" rIns="0" bIns="0" rtlCol="0" anchor="t">
            <a:spAutoFit/>
          </a:bodyPr>
          <a:lstStyle/>
          <a:p>
            <a:pPr algn="ctr">
              <a:lnSpc>
                <a:spcPts val="4800"/>
              </a:lnSpc>
            </a:pPr>
            <a:r>
              <a:rPr lang="en-US" sz="5000" dirty="0">
                <a:solidFill>
                  <a:srgbClr val="009DDC"/>
                </a:solidFill>
                <a:latin typeface="Gotham 4"/>
              </a:rPr>
              <a:t>PROMOTION PLAN</a:t>
            </a:r>
          </a:p>
          <a:p>
            <a:pPr>
              <a:lnSpc>
                <a:spcPts val="3900"/>
              </a:lnSpc>
            </a:pPr>
            <a:endParaRPr lang="en-US" sz="5000" dirty="0">
              <a:solidFill>
                <a:srgbClr val="009DDC"/>
              </a:solidFill>
              <a:latin typeface="Gotham 4"/>
            </a:endParaRPr>
          </a:p>
          <a:p>
            <a:pPr marL="1036320" lvl="1" indent="-518160">
              <a:lnSpc>
                <a:spcPts val="4800"/>
              </a:lnSpc>
              <a:buFont typeface="Arial"/>
              <a:buChar char="•"/>
            </a:pPr>
            <a:r>
              <a:rPr lang="en-US" sz="4800" dirty="0">
                <a:solidFill>
                  <a:srgbClr val="666666"/>
                </a:solidFill>
                <a:latin typeface="Gotham 4"/>
              </a:rPr>
              <a:t>Meet 1:1 to brainstorm your plan</a:t>
            </a:r>
          </a:p>
          <a:p>
            <a:pPr>
              <a:lnSpc>
                <a:spcPts val="4800"/>
              </a:lnSpc>
            </a:pPr>
            <a:endParaRPr lang="en-US" sz="4800">
              <a:solidFill>
                <a:srgbClr val="666666"/>
              </a:solidFill>
              <a:latin typeface="Gotham 4"/>
            </a:endParaRPr>
          </a:p>
          <a:p>
            <a:pPr>
              <a:lnSpc>
                <a:spcPts val="4800"/>
              </a:lnSpc>
            </a:pPr>
            <a:endParaRPr lang="en-US" sz="4800">
              <a:solidFill>
                <a:srgbClr val="666666"/>
              </a:solidFill>
              <a:latin typeface="Gotham 4"/>
            </a:endParaRPr>
          </a:p>
        </p:txBody>
      </p:sp>
      <p:sp>
        <p:nvSpPr>
          <p:cNvPr id="10" name="Freeform 10"/>
          <p:cNvSpPr/>
          <p:nvPr/>
        </p:nvSpPr>
        <p:spPr>
          <a:xfrm>
            <a:off x="12266835" y="4890699"/>
            <a:ext cx="4395194" cy="3126082"/>
          </a:xfrm>
          <a:custGeom>
            <a:avLst/>
            <a:gdLst/>
            <a:ahLst/>
            <a:cxnLst/>
            <a:rect l="l" t="t" r="r" b="b"/>
            <a:pathLst>
              <a:path w="4395194" h="3126082">
                <a:moveTo>
                  <a:pt x="0" y="0"/>
                </a:moveTo>
                <a:lnTo>
                  <a:pt x="4395194" y="0"/>
                </a:lnTo>
                <a:lnTo>
                  <a:pt x="4395194" y="3126082"/>
                </a:lnTo>
                <a:lnTo>
                  <a:pt x="0" y="31260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9C31E"/>
        </a:solidFill>
        <a:effectLst/>
      </p:bgPr>
    </p:bg>
    <p:spTree>
      <p:nvGrpSpPr>
        <p:cNvPr id="1" name=""/>
        <p:cNvGrpSpPr/>
        <p:nvPr/>
      </p:nvGrpSpPr>
      <p:grpSpPr>
        <a:xfrm>
          <a:off x="0" y="0"/>
          <a:ext cx="0" cy="0"/>
          <a:chOff x="0" y="0"/>
          <a:chExt cx="0" cy="0"/>
        </a:xfrm>
      </p:grpSpPr>
      <p:grpSp>
        <p:nvGrpSpPr>
          <p:cNvPr id="2" name="Group 2"/>
          <p:cNvGrpSpPr/>
          <p:nvPr/>
        </p:nvGrpSpPr>
        <p:grpSpPr>
          <a:xfrm>
            <a:off x="-821317" y="217777"/>
            <a:ext cx="19650329" cy="9345845"/>
            <a:chOff x="0" y="0"/>
            <a:chExt cx="5175395" cy="2461457"/>
          </a:xfrm>
        </p:grpSpPr>
        <p:sp>
          <p:nvSpPr>
            <p:cNvPr id="3" name="Freeform 3"/>
            <p:cNvSpPr/>
            <p:nvPr/>
          </p:nvSpPr>
          <p:spPr>
            <a:xfrm>
              <a:off x="0" y="0"/>
              <a:ext cx="5175395" cy="2461457"/>
            </a:xfrm>
            <a:custGeom>
              <a:avLst/>
              <a:gdLst/>
              <a:ahLst/>
              <a:cxnLst/>
              <a:rect l="l" t="t" r="r" b="b"/>
              <a:pathLst>
                <a:path w="5175395" h="2461457">
                  <a:moveTo>
                    <a:pt x="20093" y="0"/>
                  </a:moveTo>
                  <a:lnTo>
                    <a:pt x="5155302" y="0"/>
                  </a:lnTo>
                  <a:cubicBezTo>
                    <a:pt x="5166399" y="0"/>
                    <a:pt x="5175395" y="8996"/>
                    <a:pt x="5175395" y="20093"/>
                  </a:cubicBezTo>
                  <a:lnTo>
                    <a:pt x="5175395" y="2441364"/>
                  </a:lnTo>
                  <a:cubicBezTo>
                    <a:pt x="5175395" y="2446693"/>
                    <a:pt x="5173278" y="2451804"/>
                    <a:pt x="5169510" y="2455572"/>
                  </a:cubicBezTo>
                  <a:cubicBezTo>
                    <a:pt x="5165742" y="2459340"/>
                    <a:pt x="5160631" y="2461457"/>
                    <a:pt x="5155302" y="2461457"/>
                  </a:cubicBezTo>
                  <a:lnTo>
                    <a:pt x="20093" y="2461457"/>
                  </a:lnTo>
                  <a:cubicBezTo>
                    <a:pt x="14764" y="2461457"/>
                    <a:pt x="9653" y="2459340"/>
                    <a:pt x="5885" y="2455572"/>
                  </a:cubicBezTo>
                  <a:cubicBezTo>
                    <a:pt x="2117" y="2451804"/>
                    <a:pt x="0" y="2446693"/>
                    <a:pt x="0" y="2441364"/>
                  </a:cubicBezTo>
                  <a:lnTo>
                    <a:pt x="0" y="20093"/>
                  </a:lnTo>
                  <a:cubicBezTo>
                    <a:pt x="0" y="14764"/>
                    <a:pt x="2117" y="9653"/>
                    <a:pt x="5885" y="5885"/>
                  </a:cubicBezTo>
                  <a:cubicBezTo>
                    <a:pt x="9653" y="2117"/>
                    <a:pt x="14764" y="0"/>
                    <a:pt x="20093" y="0"/>
                  </a:cubicBez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rot="-5400000">
            <a:off x="8838234" y="830163"/>
            <a:ext cx="611532" cy="18288000"/>
            <a:chOff x="0" y="0"/>
            <a:chExt cx="161062" cy="4816593"/>
          </a:xfrm>
        </p:grpSpPr>
        <p:sp>
          <p:nvSpPr>
            <p:cNvPr id="6" name="Freeform 6"/>
            <p:cNvSpPr/>
            <p:nvPr/>
          </p:nvSpPr>
          <p:spPr>
            <a:xfrm>
              <a:off x="0" y="0"/>
              <a:ext cx="161062" cy="4816592"/>
            </a:xfrm>
            <a:custGeom>
              <a:avLst/>
              <a:gdLst/>
              <a:ahLst/>
              <a:cxnLst/>
              <a:rect l="l" t="t" r="r" b="b"/>
              <a:pathLst>
                <a:path w="161062" h="4816592">
                  <a:moveTo>
                    <a:pt x="0" y="0"/>
                  </a:moveTo>
                  <a:lnTo>
                    <a:pt x="161062" y="0"/>
                  </a:lnTo>
                  <a:lnTo>
                    <a:pt x="161062" y="4816592"/>
                  </a:lnTo>
                  <a:lnTo>
                    <a:pt x="0" y="4816592"/>
                  </a:lnTo>
                  <a:close/>
                </a:path>
              </a:pathLst>
            </a:custGeom>
            <a:solidFill>
              <a:srgbClr val="009DDC"/>
            </a:solidFill>
          </p:spPr>
          <p:txBody>
            <a:bodyPr/>
            <a:lstStyle/>
            <a:p>
              <a:endParaRPr lang="en-US"/>
            </a:p>
          </p:txBody>
        </p:sp>
        <p:sp>
          <p:nvSpPr>
            <p:cNvPr id="7" name="TextBox 7"/>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8" name="Freeform 8"/>
          <p:cNvSpPr/>
          <p:nvPr/>
        </p:nvSpPr>
        <p:spPr>
          <a:xfrm>
            <a:off x="7739548" y="9668397"/>
            <a:ext cx="1988048" cy="515717"/>
          </a:xfrm>
          <a:custGeom>
            <a:avLst/>
            <a:gdLst/>
            <a:ahLst/>
            <a:cxnLst/>
            <a:rect l="l" t="t" r="r" b="b"/>
            <a:pathLst>
              <a:path w="1988048" h="515717">
                <a:moveTo>
                  <a:pt x="0" y="0"/>
                </a:moveTo>
                <a:lnTo>
                  <a:pt x="1988048" y="0"/>
                </a:lnTo>
                <a:lnTo>
                  <a:pt x="1988048" y="515717"/>
                </a:lnTo>
                <a:lnTo>
                  <a:pt x="0" y="515717"/>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221519" y="499439"/>
            <a:ext cx="17844962" cy="4188290"/>
          </a:xfrm>
          <a:prstGeom prst="rect">
            <a:avLst/>
          </a:prstGeom>
        </p:spPr>
        <p:txBody>
          <a:bodyPr lIns="0" tIns="0" rIns="0" bIns="0" rtlCol="0" anchor="t">
            <a:spAutoFit/>
          </a:bodyPr>
          <a:lstStyle/>
          <a:p>
            <a:pPr algn="ctr">
              <a:lnSpc>
                <a:spcPts val="4800"/>
              </a:lnSpc>
            </a:pPr>
            <a:r>
              <a:rPr lang="en-US" sz="5000" dirty="0">
                <a:solidFill>
                  <a:srgbClr val="009DDC"/>
                </a:solidFill>
                <a:latin typeface="Gotham 4"/>
              </a:rPr>
              <a:t>PROMOTION PLAN</a:t>
            </a:r>
          </a:p>
          <a:p>
            <a:pPr>
              <a:lnSpc>
                <a:spcPts val="3900"/>
              </a:lnSpc>
            </a:pPr>
            <a:endParaRPr lang="en-US" sz="4800">
              <a:solidFill>
                <a:srgbClr val="009DDC"/>
              </a:solidFill>
              <a:latin typeface="Gotham 4"/>
            </a:endParaRPr>
          </a:p>
          <a:p>
            <a:pPr marL="1036320" lvl="1" indent="-518160">
              <a:lnSpc>
                <a:spcPts val="4800"/>
              </a:lnSpc>
              <a:buFont typeface="Arial"/>
              <a:buChar char="•"/>
            </a:pPr>
            <a:r>
              <a:rPr lang="en-US" sz="4800" dirty="0">
                <a:solidFill>
                  <a:srgbClr val="666666"/>
                </a:solidFill>
                <a:latin typeface="Gotham 4"/>
              </a:rPr>
              <a:t>Meet 1:1 to brainstorm your plan</a:t>
            </a:r>
          </a:p>
          <a:p>
            <a:pPr>
              <a:lnSpc>
                <a:spcPts val="4800"/>
              </a:lnSpc>
            </a:pPr>
            <a:endParaRPr lang="en-US" sz="4800">
              <a:solidFill>
                <a:srgbClr val="666666"/>
              </a:solidFill>
              <a:latin typeface="Gotham 4"/>
            </a:endParaRPr>
          </a:p>
          <a:p>
            <a:pPr marL="1036320" lvl="1" indent="-518160">
              <a:lnSpc>
                <a:spcPts val="4800"/>
              </a:lnSpc>
              <a:buFont typeface="Arial"/>
              <a:buChar char="•"/>
            </a:pPr>
            <a:r>
              <a:rPr lang="en-US" sz="4800" dirty="0">
                <a:solidFill>
                  <a:srgbClr val="666666"/>
                </a:solidFill>
                <a:latin typeface="Gotham 4"/>
              </a:rPr>
              <a:t>Plan will be unique to your interests, gifts, network</a:t>
            </a:r>
          </a:p>
          <a:p>
            <a:pPr>
              <a:lnSpc>
                <a:spcPts val="4800"/>
              </a:lnSpc>
            </a:pPr>
            <a:endParaRPr lang="en-US" sz="4800">
              <a:solidFill>
                <a:srgbClr val="666666"/>
              </a:solidFill>
              <a:latin typeface="Gotham 4"/>
            </a:endParaRPr>
          </a:p>
          <a:p>
            <a:pPr>
              <a:lnSpc>
                <a:spcPts val="4800"/>
              </a:lnSpc>
            </a:pPr>
            <a:endParaRPr lang="en-US" sz="4800">
              <a:solidFill>
                <a:srgbClr val="666666"/>
              </a:solidFill>
              <a:latin typeface="Gotham 4"/>
            </a:endParaRPr>
          </a:p>
        </p:txBody>
      </p:sp>
      <p:sp>
        <p:nvSpPr>
          <p:cNvPr id="10" name="Freeform 10"/>
          <p:cNvSpPr/>
          <p:nvPr/>
        </p:nvSpPr>
        <p:spPr>
          <a:xfrm>
            <a:off x="12266835" y="4890699"/>
            <a:ext cx="4395194" cy="3126082"/>
          </a:xfrm>
          <a:custGeom>
            <a:avLst/>
            <a:gdLst/>
            <a:ahLst/>
            <a:cxnLst/>
            <a:rect l="l" t="t" r="r" b="b"/>
            <a:pathLst>
              <a:path w="4395194" h="3126082">
                <a:moveTo>
                  <a:pt x="0" y="0"/>
                </a:moveTo>
                <a:lnTo>
                  <a:pt x="4395194" y="0"/>
                </a:lnTo>
                <a:lnTo>
                  <a:pt x="4395194" y="3126082"/>
                </a:lnTo>
                <a:lnTo>
                  <a:pt x="0" y="31260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9C31E"/>
        </a:solidFill>
        <a:effectLst/>
      </p:bgPr>
    </p:bg>
    <p:spTree>
      <p:nvGrpSpPr>
        <p:cNvPr id="1" name=""/>
        <p:cNvGrpSpPr/>
        <p:nvPr/>
      </p:nvGrpSpPr>
      <p:grpSpPr>
        <a:xfrm>
          <a:off x="0" y="0"/>
          <a:ext cx="0" cy="0"/>
          <a:chOff x="0" y="0"/>
          <a:chExt cx="0" cy="0"/>
        </a:xfrm>
      </p:grpSpPr>
      <p:grpSp>
        <p:nvGrpSpPr>
          <p:cNvPr id="2" name="Group 2"/>
          <p:cNvGrpSpPr/>
          <p:nvPr/>
        </p:nvGrpSpPr>
        <p:grpSpPr>
          <a:xfrm>
            <a:off x="-821317" y="217777"/>
            <a:ext cx="19650329" cy="9345845"/>
            <a:chOff x="0" y="0"/>
            <a:chExt cx="5175395" cy="2461457"/>
          </a:xfrm>
        </p:grpSpPr>
        <p:sp>
          <p:nvSpPr>
            <p:cNvPr id="3" name="Freeform 3"/>
            <p:cNvSpPr/>
            <p:nvPr/>
          </p:nvSpPr>
          <p:spPr>
            <a:xfrm>
              <a:off x="0" y="0"/>
              <a:ext cx="5175395" cy="2461457"/>
            </a:xfrm>
            <a:custGeom>
              <a:avLst/>
              <a:gdLst/>
              <a:ahLst/>
              <a:cxnLst/>
              <a:rect l="l" t="t" r="r" b="b"/>
              <a:pathLst>
                <a:path w="5175395" h="2461457">
                  <a:moveTo>
                    <a:pt x="20093" y="0"/>
                  </a:moveTo>
                  <a:lnTo>
                    <a:pt x="5155302" y="0"/>
                  </a:lnTo>
                  <a:cubicBezTo>
                    <a:pt x="5166399" y="0"/>
                    <a:pt x="5175395" y="8996"/>
                    <a:pt x="5175395" y="20093"/>
                  </a:cubicBezTo>
                  <a:lnTo>
                    <a:pt x="5175395" y="2441364"/>
                  </a:lnTo>
                  <a:cubicBezTo>
                    <a:pt x="5175395" y="2446693"/>
                    <a:pt x="5173278" y="2451804"/>
                    <a:pt x="5169510" y="2455572"/>
                  </a:cubicBezTo>
                  <a:cubicBezTo>
                    <a:pt x="5165742" y="2459340"/>
                    <a:pt x="5160631" y="2461457"/>
                    <a:pt x="5155302" y="2461457"/>
                  </a:cubicBezTo>
                  <a:lnTo>
                    <a:pt x="20093" y="2461457"/>
                  </a:lnTo>
                  <a:cubicBezTo>
                    <a:pt x="14764" y="2461457"/>
                    <a:pt x="9653" y="2459340"/>
                    <a:pt x="5885" y="2455572"/>
                  </a:cubicBezTo>
                  <a:cubicBezTo>
                    <a:pt x="2117" y="2451804"/>
                    <a:pt x="0" y="2446693"/>
                    <a:pt x="0" y="2441364"/>
                  </a:cubicBezTo>
                  <a:lnTo>
                    <a:pt x="0" y="20093"/>
                  </a:lnTo>
                  <a:cubicBezTo>
                    <a:pt x="0" y="14764"/>
                    <a:pt x="2117" y="9653"/>
                    <a:pt x="5885" y="5885"/>
                  </a:cubicBezTo>
                  <a:cubicBezTo>
                    <a:pt x="9653" y="2117"/>
                    <a:pt x="14764" y="0"/>
                    <a:pt x="20093" y="0"/>
                  </a:cubicBez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rot="-5400000">
            <a:off x="8838234" y="830163"/>
            <a:ext cx="611532" cy="18288000"/>
            <a:chOff x="0" y="0"/>
            <a:chExt cx="161062" cy="4816593"/>
          </a:xfrm>
        </p:grpSpPr>
        <p:sp>
          <p:nvSpPr>
            <p:cNvPr id="6" name="Freeform 6"/>
            <p:cNvSpPr/>
            <p:nvPr/>
          </p:nvSpPr>
          <p:spPr>
            <a:xfrm>
              <a:off x="0" y="0"/>
              <a:ext cx="161062" cy="4816592"/>
            </a:xfrm>
            <a:custGeom>
              <a:avLst/>
              <a:gdLst/>
              <a:ahLst/>
              <a:cxnLst/>
              <a:rect l="l" t="t" r="r" b="b"/>
              <a:pathLst>
                <a:path w="161062" h="4816592">
                  <a:moveTo>
                    <a:pt x="0" y="0"/>
                  </a:moveTo>
                  <a:lnTo>
                    <a:pt x="161062" y="0"/>
                  </a:lnTo>
                  <a:lnTo>
                    <a:pt x="161062" y="4816592"/>
                  </a:lnTo>
                  <a:lnTo>
                    <a:pt x="0" y="4816592"/>
                  </a:lnTo>
                  <a:close/>
                </a:path>
              </a:pathLst>
            </a:custGeom>
            <a:solidFill>
              <a:srgbClr val="009DDC"/>
            </a:solidFill>
          </p:spPr>
          <p:txBody>
            <a:bodyPr/>
            <a:lstStyle/>
            <a:p>
              <a:endParaRPr lang="en-US"/>
            </a:p>
          </p:txBody>
        </p:sp>
        <p:sp>
          <p:nvSpPr>
            <p:cNvPr id="7" name="TextBox 7"/>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8" name="Freeform 8"/>
          <p:cNvSpPr/>
          <p:nvPr/>
        </p:nvSpPr>
        <p:spPr>
          <a:xfrm>
            <a:off x="7739548" y="9668397"/>
            <a:ext cx="1988048" cy="515717"/>
          </a:xfrm>
          <a:custGeom>
            <a:avLst/>
            <a:gdLst/>
            <a:ahLst/>
            <a:cxnLst/>
            <a:rect l="l" t="t" r="r" b="b"/>
            <a:pathLst>
              <a:path w="1988048" h="515717">
                <a:moveTo>
                  <a:pt x="0" y="0"/>
                </a:moveTo>
                <a:lnTo>
                  <a:pt x="1988048" y="0"/>
                </a:lnTo>
                <a:lnTo>
                  <a:pt x="1988048" y="515717"/>
                </a:lnTo>
                <a:lnTo>
                  <a:pt x="0" y="515717"/>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221519" y="499439"/>
            <a:ext cx="17844962" cy="9064183"/>
          </a:xfrm>
          <a:prstGeom prst="rect">
            <a:avLst/>
          </a:prstGeom>
        </p:spPr>
        <p:txBody>
          <a:bodyPr lIns="0" tIns="0" rIns="0" bIns="0" rtlCol="0" anchor="t">
            <a:spAutoFit/>
          </a:bodyPr>
          <a:lstStyle/>
          <a:p>
            <a:pPr algn="ctr">
              <a:lnSpc>
                <a:spcPts val="4800"/>
              </a:lnSpc>
            </a:pPr>
            <a:r>
              <a:rPr lang="en-US" sz="5000" dirty="0">
                <a:solidFill>
                  <a:srgbClr val="009DDC"/>
                </a:solidFill>
                <a:latin typeface="Gotham 4"/>
              </a:rPr>
              <a:t>PROMOTION PLAN</a:t>
            </a:r>
          </a:p>
          <a:p>
            <a:pPr>
              <a:lnSpc>
                <a:spcPts val="3900"/>
              </a:lnSpc>
            </a:pPr>
            <a:endParaRPr lang="en-US" sz="4800">
              <a:solidFill>
                <a:srgbClr val="009DDC"/>
              </a:solidFill>
              <a:latin typeface="Gotham 4"/>
            </a:endParaRPr>
          </a:p>
          <a:p>
            <a:pPr marL="1036320" lvl="1" indent="-518160">
              <a:lnSpc>
                <a:spcPts val="4800"/>
              </a:lnSpc>
              <a:buFont typeface="Arial"/>
              <a:buChar char="•"/>
            </a:pPr>
            <a:r>
              <a:rPr lang="en-US" sz="4800" dirty="0">
                <a:solidFill>
                  <a:srgbClr val="666666"/>
                </a:solidFill>
                <a:latin typeface="Gotham 4"/>
              </a:rPr>
              <a:t>Meet 1:1 to brainstorm your plan</a:t>
            </a:r>
          </a:p>
          <a:p>
            <a:pPr>
              <a:lnSpc>
                <a:spcPts val="4800"/>
              </a:lnSpc>
            </a:pPr>
            <a:endParaRPr lang="en-US" sz="4800">
              <a:solidFill>
                <a:srgbClr val="666666"/>
              </a:solidFill>
              <a:latin typeface="Gotham 4"/>
            </a:endParaRPr>
          </a:p>
          <a:p>
            <a:pPr marL="1036320" lvl="1" indent="-518160">
              <a:lnSpc>
                <a:spcPts val="4800"/>
              </a:lnSpc>
              <a:buFont typeface="Arial"/>
              <a:buChar char="•"/>
            </a:pPr>
            <a:r>
              <a:rPr lang="en-US" sz="4800" dirty="0">
                <a:solidFill>
                  <a:srgbClr val="666666"/>
                </a:solidFill>
                <a:latin typeface="Gotham 4"/>
              </a:rPr>
              <a:t>Plan will be unique to your interests, gifts, network</a:t>
            </a:r>
          </a:p>
          <a:p>
            <a:pPr>
              <a:lnSpc>
                <a:spcPts val="4800"/>
              </a:lnSpc>
            </a:pPr>
            <a:endParaRPr lang="en-US" sz="4800">
              <a:solidFill>
                <a:srgbClr val="666666"/>
              </a:solidFill>
              <a:latin typeface="Gotham 4"/>
            </a:endParaRPr>
          </a:p>
          <a:p>
            <a:pPr marL="1036320" lvl="1" indent="-518160">
              <a:lnSpc>
                <a:spcPts val="4800"/>
              </a:lnSpc>
              <a:buFont typeface="Arial"/>
              <a:buChar char="•"/>
            </a:pPr>
            <a:r>
              <a:rPr lang="en-US" sz="4800" dirty="0">
                <a:solidFill>
                  <a:srgbClr val="666666"/>
                </a:solidFill>
                <a:latin typeface="Gotham 4"/>
              </a:rPr>
              <a:t>Some ideas:</a:t>
            </a:r>
          </a:p>
          <a:p>
            <a:pPr>
              <a:lnSpc>
                <a:spcPts val="4800"/>
              </a:lnSpc>
            </a:pPr>
            <a:endParaRPr lang="en-US" sz="4800">
              <a:solidFill>
                <a:srgbClr val="666666"/>
              </a:solidFill>
              <a:latin typeface="Gotham 4"/>
            </a:endParaRPr>
          </a:p>
          <a:p>
            <a:pPr marL="2072640" lvl="2" indent="-690880">
              <a:lnSpc>
                <a:spcPts val="4800"/>
              </a:lnSpc>
              <a:buFont typeface="Arial"/>
              <a:buChar char="⚬"/>
            </a:pPr>
            <a:r>
              <a:rPr lang="en-US" sz="4800" dirty="0">
                <a:solidFill>
                  <a:srgbClr val="666666"/>
                </a:solidFill>
                <a:latin typeface="Gotham 4"/>
              </a:rPr>
              <a:t>Networking with leaders</a:t>
            </a:r>
          </a:p>
          <a:p>
            <a:pPr>
              <a:lnSpc>
                <a:spcPts val="4800"/>
              </a:lnSpc>
            </a:pPr>
            <a:endParaRPr lang="en-US" sz="4800">
              <a:solidFill>
                <a:srgbClr val="666666"/>
              </a:solidFill>
              <a:latin typeface="Gotham 4"/>
            </a:endParaRPr>
          </a:p>
          <a:p>
            <a:pPr marL="2072640" lvl="2" indent="-690880">
              <a:lnSpc>
                <a:spcPts val="4800"/>
              </a:lnSpc>
              <a:buFont typeface="Arial"/>
              <a:buChar char="⚬"/>
            </a:pPr>
            <a:r>
              <a:rPr lang="en-US" sz="4800" dirty="0">
                <a:solidFill>
                  <a:srgbClr val="666666"/>
                </a:solidFill>
                <a:latin typeface="Gotham 4"/>
              </a:rPr>
              <a:t>1:1 meetings with individuals</a:t>
            </a:r>
          </a:p>
          <a:p>
            <a:pPr>
              <a:lnSpc>
                <a:spcPts val="4800"/>
              </a:lnSpc>
            </a:pPr>
            <a:endParaRPr lang="en-US" sz="4800">
              <a:solidFill>
                <a:srgbClr val="666666"/>
              </a:solidFill>
              <a:latin typeface="Gotham 4"/>
            </a:endParaRPr>
          </a:p>
          <a:p>
            <a:pPr marL="2072640" lvl="2" indent="-690880">
              <a:lnSpc>
                <a:spcPts val="4800"/>
              </a:lnSpc>
              <a:buFont typeface="Arial"/>
              <a:buChar char="⚬"/>
            </a:pPr>
            <a:r>
              <a:rPr lang="en-US" sz="4800" dirty="0">
                <a:solidFill>
                  <a:srgbClr val="666666"/>
                </a:solidFill>
                <a:latin typeface="Gotham 4"/>
              </a:rPr>
              <a:t>Small group presentations</a:t>
            </a:r>
          </a:p>
          <a:p>
            <a:pPr>
              <a:lnSpc>
                <a:spcPts val="4800"/>
              </a:lnSpc>
            </a:pPr>
            <a:endParaRPr lang="en-US" sz="4800">
              <a:solidFill>
                <a:srgbClr val="666666"/>
              </a:solidFill>
              <a:latin typeface="Gotham 4"/>
            </a:endParaRPr>
          </a:p>
          <a:p>
            <a:pPr marL="2072640" lvl="2" indent="-690880">
              <a:lnSpc>
                <a:spcPts val="4800"/>
              </a:lnSpc>
              <a:buFont typeface="Arial"/>
              <a:buChar char="⚬"/>
            </a:pPr>
            <a:r>
              <a:rPr lang="en-US" sz="4800" dirty="0">
                <a:solidFill>
                  <a:srgbClr val="666666"/>
                </a:solidFill>
                <a:latin typeface="Gotham 4"/>
              </a:rPr>
              <a:t>Large audience presentations</a:t>
            </a:r>
          </a:p>
        </p:txBody>
      </p:sp>
      <p:sp>
        <p:nvSpPr>
          <p:cNvPr id="10" name="Freeform 10"/>
          <p:cNvSpPr/>
          <p:nvPr/>
        </p:nvSpPr>
        <p:spPr>
          <a:xfrm>
            <a:off x="12266835" y="4890699"/>
            <a:ext cx="4395194" cy="3126082"/>
          </a:xfrm>
          <a:custGeom>
            <a:avLst/>
            <a:gdLst/>
            <a:ahLst/>
            <a:cxnLst/>
            <a:rect l="l" t="t" r="r" b="b"/>
            <a:pathLst>
              <a:path w="4395194" h="3126082">
                <a:moveTo>
                  <a:pt x="0" y="0"/>
                </a:moveTo>
                <a:lnTo>
                  <a:pt x="4395194" y="0"/>
                </a:lnTo>
                <a:lnTo>
                  <a:pt x="4395194" y="3126082"/>
                </a:lnTo>
                <a:lnTo>
                  <a:pt x="0" y="31260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9C31E"/>
        </a:solidFill>
        <a:effectLst/>
      </p:bgPr>
    </p:bg>
    <p:spTree>
      <p:nvGrpSpPr>
        <p:cNvPr id="1" name=""/>
        <p:cNvGrpSpPr/>
        <p:nvPr/>
      </p:nvGrpSpPr>
      <p:grpSpPr>
        <a:xfrm>
          <a:off x="0" y="0"/>
          <a:ext cx="0" cy="0"/>
          <a:chOff x="0" y="0"/>
          <a:chExt cx="0" cy="0"/>
        </a:xfrm>
      </p:grpSpPr>
      <p:grpSp>
        <p:nvGrpSpPr>
          <p:cNvPr id="2" name="Group 2"/>
          <p:cNvGrpSpPr/>
          <p:nvPr/>
        </p:nvGrpSpPr>
        <p:grpSpPr>
          <a:xfrm>
            <a:off x="-821317" y="217777"/>
            <a:ext cx="19650329" cy="9345845"/>
            <a:chOff x="0" y="0"/>
            <a:chExt cx="5175395" cy="2461457"/>
          </a:xfrm>
        </p:grpSpPr>
        <p:sp>
          <p:nvSpPr>
            <p:cNvPr id="3" name="Freeform 3"/>
            <p:cNvSpPr/>
            <p:nvPr/>
          </p:nvSpPr>
          <p:spPr>
            <a:xfrm>
              <a:off x="0" y="0"/>
              <a:ext cx="5175395" cy="2461457"/>
            </a:xfrm>
            <a:custGeom>
              <a:avLst/>
              <a:gdLst/>
              <a:ahLst/>
              <a:cxnLst/>
              <a:rect l="l" t="t" r="r" b="b"/>
              <a:pathLst>
                <a:path w="5175395" h="2461457">
                  <a:moveTo>
                    <a:pt x="20093" y="0"/>
                  </a:moveTo>
                  <a:lnTo>
                    <a:pt x="5155302" y="0"/>
                  </a:lnTo>
                  <a:cubicBezTo>
                    <a:pt x="5166399" y="0"/>
                    <a:pt x="5175395" y="8996"/>
                    <a:pt x="5175395" y="20093"/>
                  </a:cubicBezTo>
                  <a:lnTo>
                    <a:pt x="5175395" y="2441364"/>
                  </a:lnTo>
                  <a:cubicBezTo>
                    <a:pt x="5175395" y="2446693"/>
                    <a:pt x="5173278" y="2451804"/>
                    <a:pt x="5169510" y="2455572"/>
                  </a:cubicBezTo>
                  <a:cubicBezTo>
                    <a:pt x="5165742" y="2459340"/>
                    <a:pt x="5160631" y="2461457"/>
                    <a:pt x="5155302" y="2461457"/>
                  </a:cubicBezTo>
                  <a:lnTo>
                    <a:pt x="20093" y="2461457"/>
                  </a:lnTo>
                  <a:cubicBezTo>
                    <a:pt x="14764" y="2461457"/>
                    <a:pt x="9653" y="2459340"/>
                    <a:pt x="5885" y="2455572"/>
                  </a:cubicBezTo>
                  <a:cubicBezTo>
                    <a:pt x="2117" y="2451804"/>
                    <a:pt x="0" y="2446693"/>
                    <a:pt x="0" y="2441364"/>
                  </a:cubicBezTo>
                  <a:lnTo>
                    <a:pt x="0" y="20093"/>
                  </a:lnTo>
                  <a:cubicBezTo>
                    <a:pt x="0" y="14764"/>
                    <a:pt x="2117" y="9653"/>
                    <a:pt x="5885" y="5885"/>
                  </a:cubicBezTo>
                  <a:cubicBezTo>
                    <a:pt x="9653" y="2117"/>
                    <a:pt x="14764" y="0"/>
                    <a:pt x="20093" y="0"/>
                  </a:cubicBez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rot="-5400000">
            <a:off x="8838234" y="830163"/>
            <a:ext cx="611532" cy="18288000"/>
            <a:chOff x="0" y="0"/>
            <a:chExt cx="161062" cy="4816593"/>
          </a:xfrm>
        </p:grpSpPr>
        <p:sp>
          <p:nvSpPr>
            <p:cNvPr id="6" name="Freeform 6"/>
            <p:cNvSpPr/>
            <p:nvPr/>
          </p:nvSpPr>
          <p:spPr>
            <a:xfrm>
              <a:off x="0" y="0"/>
              <a:ext cx="161062" cy="4816592"/>
            </a:xfrm>
            <a:custGeom>
              <a:avLst/>
              <a:gdLst/>
              <a:ahLst/>
              <a:cxnLst/>
              <a:rect l="l" t="t" r="r" b="b"/>
              <a:pathLst>
                <a:path w="161062" h="4816592">
                  <a:moveTo>
                    <a:pt x="0" y="0"/>
                  </a:moveTo>
                  <a:lnTo>
                    <a:pt x="161062" y="0"/>
                  </a:lnTo>
                  <a:lnTo>
                    <a:pt x="161062" y="4816592"/>
                  </a:lnTo>
                  <a:lnTo>
                    <a:pt x="0" y="4816592"/>
                  </a:lnTo>
                  <a:close/>
                </a:path>
              </a:pathLst>
            </a:custGeom>
            <a:solidFill>
              <a:srgbClr val="009DDC"/>
            </a:solidFill>
          </p:spPr>
          <p:txBody>
            <a:bodyPr/>
            <a:lstStyle/>
            <a:p>
              <a:endParaRPr lang="en-US"/>
            </a:p>
          </p:txBody>
        </p:sp>
        <p:sp>
          <p:nvSpPr>
            <p:cNvPr id="7" name="TextBox 7"/>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8" name="Freeform 8"/>
          <p:cNvSpPr/>
          <p:nvPr/>
        </p:nvSpPr>
        <p:spPr>
          <a:xfrm>
            <a:off x="7739548" y="9668397"/>
            <a:ext cx="1988048" cy="515717"/>
          </a:xfrm>
          <a:custGeom>
            <a:avLst/>
            <a:gdLst/>
            <a:ahLst/>
            <a:cxnLst/>
            <a:rect l="l" t="t" r="r" b="b"/>
            <a:pathLst>
              <a:path w="1988048" h="515717">
                <a:moveTo>
                  <a:pt x="0" y="0"/>
                </a:moveTo>
                <a:lnTo>
                  <a:pt x="1988048" y="0"/>
                </a:lnTo>
                <a:lnTo>
                  <a:pt x="1988048" y="515717"/>
                </a:lnTo>
                <a:lnTo>
                  <a:pt x="0" y="515717"/>
                </a:lnTo>
                <a:lnTo>
                  <a:pt x="0" y="0"/>
                </a:lnTo>
                <a:close/>
              </a:path>
            </a:pathLst>
          </a:custGeom>
          <a:blipFill>
            <a:blip r:embed="rId3"/>
            <a:stretch>
              <a:fillRect/>
            </a:stretch>
          </a:blipFill>
        </p:spPr>
        <p:txBody>
          <a:bodyPr/>
          <a:lstStyle/>
          <a:p>
            <a:endParaRPr lang="en-US"/>
          </a:p>
        </p:txBody>
      </p:sp>
      <p:sp>
        <p:nvSpPr>
          <p:cNvPr id="9" name="Freeform 9"/>
          <p:cNvSpPr/>
          <p:nvPr/>
        </p:nvSpPr>
        <p:spPr>
          <a:xfrm>
            <a:off x="4485022" y="3537245"/>
            <a:ext cx="9037651" cy="5884982"/>
          </a:xfrm>
          <a:custGeom>
            <a:avLst/>
            <a:gdLst/>
            <a:ahLst/>
            <a:cxnLst/>
            <a:rect l="l" t="t" r="r" b="b"/>
            <a:pathLst>
              <a:path w="9037651" h="5884982">
                <a:moveTo>
                  <a:pt x="0" y="0"/>
                </a:moveTo>
                <a:lnTo>
                  <a:pt x="9037651" y="0"/>
                </a:lnTo>
                <a:lnTo>
                  <a:pt x="9037651" y="5884982"/>
                </a:lnTo>
                <a:lnTo>
                  <a:pt x="0" y="5884982"/>
                </a:lnTo>
                <a:lnTo>
                  <a:pt x="0" y="0"/>
                </a:lnTo>
                <a:close/>
              </a:path>
            </a:pathLst>
          </a:custGeom>
          <a:blipFill>
            <a:blip r:embed="rId4"/>
            <a:stretch>
              <a:fillRect/>
            </a:stretch>
          </a:blipFill>
        </p:spPr>
        <p:txBody>
          <a:bodyPr/>
          <a:lstStyle/>
          <a:p>
            <a:endParaRPr lang="en-US"/>
          </a:p>
        </p:txBody>
      </p:sp>
      <p:sp>
        <p:nvSpPr>
          <p:cNvPr id="10" name="TextBox 10"/>
          <p:cNvSpPr txBox="1"/>
          <p:nvPr/>
        </p:nvSpPr>
        <p:spPr>
          <a:xfrm>
            <a:off x="1028700" y="1426420"/>
            <a:ext cx="16230600" cy="1864655"/>
          </a:xfrm>
          <a:prstGeom prst="rect">
            <a:avLst/>
          </a:prstGeom>
        </p:spPr>
        <p:txBody>
          <a:bodyPr lIns="0" tIns="0" rIns="0" bIns="0" rtlCol="0" anchor="t">
            <a:spAutoFit/>
          </a:bodyPr>
          <a:lstStyle/>
          <a:p>
            <a:pPr algn="ctr">
              <a:lnSpc>
                <a:spcPts val="4800"/>
              </a:lnSpc>
            </a:pPr>
            <a:r>
              <a:rPr lang="en-US" sz="5000" dirty="0">
                <a:solidFill>
                  <a:srgbClr val="009DDC"/>
                </a:solidFill>
                <a:latin typeface="Gotham 4"/>
              </a:rPr>
              <a:t>KNOW THE BASICS</a:t>
            </a:r>
            <a:endParaRPr lang="en-US" dirty="0"/>
          </a:p>
          <a:p>
            <a:pPr>
              <a:lnSpc>
                <a:spcPts val="4800"/>
              </a:lnSpc>
            </a:pPr>
            <a:endParaRPr lang="en-US" sz="4800">
              <a:solidFill>
                <a:srgbClr val="009DDC"/>
              </a:solidFill>
              <a:latin typeface="Gotham 4"/>
            </a:endParaRPr>
          </a:p>
          <a:p>
            <a:pPr algn="ctr">
              <a:lnSpc>
                <a:spcPts val="4800"/>
              </a:lnSpc>
            </a:pPr>
            <a:r>
              <a:rPr lang="en-US" sz="4800" dirty="0">
                <a:solidFill>
                  <a:srgbClr val="666666"/>
                </a:solidFill>
                <a:latin typeface="Gotham 4"/>
              </a:rPr>
              <a:t>What level was your team?</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9C31E"/>
        </a:solidFill>
        <a:effectLst/>
      </p:bgPr>
    </p:bg>
    <p:spTree>
      <p:nvGrpSpPr>
        <p:cNvPr id="1" name=""/>
        <p:cNvGrpSpPr/>
        <p:nvPr/>
      </p:nvGrpSpPr>
      <p:grpSpPr>
        <a:xfrm>
          <a:off x="0" y="0"/>
          <a:ext cx="0" cy="0"/>
          <a:chOff x="0" y="0"/>
          <a:chExt cx="0" cy="0"/>
        </a:xfrm>
      </p:grpSpPr>
      <p:grpSp>
        <p:nvGrpSpPr>
          <p:cNvPr id="2" name="Group 2"/>
          <p:cNvGrpSpPr/>
          <p:nvPr/>
        </p:nvGrpSpPr>
        <p:grpSpPr>
          <a:xfrm>
            <a:off x="-821317" y="217777"/>
            <a:ext cx="19650329" cy="9345845"/>
            <a:chOff x="0" y="0"/>
            <a:chExt cx="5175395" cy="2461457"/>
          </a:xfrm>
        </p:grpSpPr>
        <p:sp>
          <p:nvSpPr>
            <p:cNvPr id="3" name="Freeform 3"/>
            <p:cNvSpPr/>
            <p:nvPr/>
          </p:nvSpPr>
          <p:spPr>
            <a:xfrm>
              <a:off x="0" y="0"/>
              <a:ext cx="5175395" cy="2461457"/>
            </a:xfrm>
            <a:custGeom>
              <a:avLst/>
              <a:gdLst/>
              <a:ahLst/>
              <a:cxnLst/>
              <a:rect l="l" t="t" r="r" b="b"/>
              <a:pathLst>
                <a:path w="5175395" h="2461457">
                  <a:moveTo>
                    <a:pt x="20093" y="0"/>
                  </a:moveTo>
                  <a:lnTo>
                    <a:pt x="5155302" y="0"/>
                  </a:lnTo>
                  <a:cubicBezTo>
                    <a:pt x="5166399" y="0"/>
                    <a:pt x="5175395" y="8996"/>
                    <a:pt x="5175395" y="20093"/>
                  </a:cubicBezTo>
                  <a:lnTo>
                    <a:pt x="5175395" y="2441364"/>
                  </a:lnTo>
                  <a:cubicBezTo>
                    <a:pt x="5175395" y="2446693"/>
                    <a:pt x="5173278" y="2451804"/>
                    <a:pt x="5169510" y="2455572"/>
                  </a:cubicBezTo>
                  <a:cubicBezTo>
                    <a:pt x="5165742" y="2459340"/>
                    <a:pt x="5160631" y="2461457"/>
                    <a:pt x="5155302" y="2461457"/>
                  </a:cubicBezTo>
                  <a:lnTo>
                    <a:pt x="20093" y="2461457"/>
                  </a:lnTo>
                  <a:cubicBezTo>
                    <a:pt x="14764" y="2461457"/>
                    <a:pt x="9653" y="2459340"/>
                    <a:pt x="5885" y="2455572"/>
                  </a:cubicBezTo>
                  <a:cubicBezTo>
                    <a:pt x="2117" y="2451804"/>
                    <a:pt x="0" y="2446693"/>
                    <a:pt x="0" y="2441364"/>
                  </a:cubicBezTo>
                  <a:lnTo>
                    <a:pt x="0" y="20093"/>
                  </a:lnTo>
                  <a:cubicBezTo>
                    <a:pt x="0" y="14764"/>
                    <a:pt x="2117" y="9653"/>
                    <a:pt x="5885" y="5885"/>
                  </a:cubicBezTo>
                  <a:cubicBezTo>
                    <a:pt x="9653" y="2117"/>
                    <a:pt x="14764" y="0"/>
                    <a:pt x="20093" y="0"/>
                  </a:cubicBez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rot="-5400000">
            <a:off x="8838234" y="830163"/>
            <a:ext cx="611532" cy="18288000"/>
            <a:chOff x="0" y="0"/>
            <a:chExt cx="161062" cy="4816593"/>
          </a:xfrm>
        </p:grpSpPr>
        <p:sp>
          <p:nvSpPr>
            <p:cNvPr id="6" name="Freeform 6"/>
            <p:cNvSpPr/>
            <p:nvPr/>
          </p:nvSpPr>
          <p:spPr>
            <a:xfrm>
              <a:off x="0" y="0"/>
              <a:ext cx="161062" cy="4816592"/>
            </a:xfrm>
            <a:custGeom>
              <a:avLst/>
              <a:gdLst/>
              <a:ahLst/>
              <a:cxnLst/>
              <a:rect l="l" t="t" r="r" b="b"/>
              <a:pathLst>
                <a:path w="161062" h="4816592">
                  <a:moveTo>
                    <a:pt x="0" y="0"/>
                  </a:moveTo>
                  <a:lnTo>
                    <a:pt x="161062" y="0"/>
                  </a:lnTo>
                  <a:lnTo>
                    <a:pt x="161062" y="4816592"/>
                  </a:lnTo>
                  <a:lnTo>
                    <a:pt x="0" y="4816592"/>
                  </a:lnTo>
                  <a:close/>
                </a:path>
              </a:pathLst>
            </a:custGeom>
            <a:solidFill>
              <a:srgbClr val="009DDC"/>
            </a:solidFill>
          </p:spPr>
          <p:txBody>
            <a:bodyPr/>
            <a:lstStyle/>
            <a:p>
              <a:endParaRPr lang="en-US"/>
            </a:p>
          </p:txBody>
        </p:sp>
        <p:sp>
          <p:nvSpPr>
            <p:cNvPr id="7" name="TextBox 7"/>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8" name="Freeform 8"/>
          <p:cNvSpPr/>
          <p:nvPr/>
        </p:nvSpPr>
        <p:spPr>
          <a:xfrm>
            <a:off x="7739548" y="9668397"/>
            <a:ext cx="1988048" cy="515717"/>
          </a:xfrm>
          <a:custGeom>
            <a:avLst/>
            <a:gdLst/>
            <a:ahLst/>
            <a:cxnLst/>
            <a:rect l="l" t="t" r="r" b="b"/>
            <a:pathLst>
              <a:path w="1988048" h="515717">
                <a:moveTo>
                  <a:pt x="0" y="0"/>
                </a:moveTo>
                <a:lnTo>
                  <a:pt x="1988048" y="0"/>
                </a:lnTo>
                <a:lnTo>
                  <a:pt x="1988048" y="515717"/>
                </a:lnTo>
                <a:lnTo>
                  <a:pt x="0" y="515717"/>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0" y="1793046"/>
            <a:ext cx="17782223" cy="3083628"/>
          </a:xfrm>
          <a:prstGeom prst="rect">
            <a:avLst/>
          </a:prstGeom>
        </p:spPr>
        <p:txBody>
          <a:bodyPr lIns="0" tIns="0" rIns="0" bIns="0" rtlCol="0" anchor="t">
            <a:spAutoFit/>
          </a:bodyPr>
          <a:lstStyle/>
          <a:p>
            <a:pPr algn="ctr">
              <a:lnSpc>
                <a:spcPts val="4800"/>
              </a:lnSpc>
            </a:pPr>
            <a:r>
              <a:rPr lang="en-US" sz="5000" dirty="0">
                <a:solidFill>
                  <a:srgbClr val="009DDC"/>
                </a:solidFill>
                <a:latin typeface="Gotham 4"/>
              </a:rPr>
              <a:t>9 STABILITY FACTORS</a:t>
            </a:r>
          </a:p>
          <a:p>
            <a:pPr>
              <a:lnSpc>
                <a:spcPts val="4800"/>
              </a:lnSpc>
            </a:pPr>
            <a:endParaRPr lang="en-US" sz="4800">
              <a:solidFill>
                <a:srgbClr val="009DDC"/>
              </a:solidFill>
              <a:latin typeface="Gotham 4"/>
            </a:endParaRPr>
          </a:p>
          <a:p>
            <a:pPr marL="1036320" lvl="1" indent="-518160">
              <a:lnSpc>
                <a:spcPts val="4800"/>
              </a:lnSpc>
              <a:buFont typeface="Arial"/>
              <a:buChar char="•"/>
            </a:pPr>
            <a:r>
              <a:rPr lang="en-US" sz="4800">
                <a:solidFill>
                  <a:srgbClr val="666666"/>
                </a:solidFill>
                <a:latin typeface="Gotham 4"/>
              </a:rPr>
              <a:t>Core Services usually fall into these categories</a:t>
            </a:r>
          </a:p>
          <a:p>
            <a:pPr>
              <a:lnSpc>
                <a:spcPts val="4800"/>
              </a:lnSpc>
            </a:pPr>
            <a:endParaRPr lang="en-US" sz="4800">
              <a:solidFill>
                <a:srgbClr val="666666"/>
              </a:solidFill>
              <a:latin typeface="Gotham 4"/>
            </a:endParaRPr>
          </a:p>
          <a:p>
            <a:pPr marL="1036320" lvl="1" indent="-518160">
              <a:lnSpc>
                <a:spcPts val="4800"/>
              </a:lnSpc>
              <a:buFont typeface="Arial"/>
              <a:buChar char="•"/>
            </a:pPr>
            <a:r>
              <a:rPr lang="en-US" sz="4800">
                <a:solidFill>
                  <a:srgbClr val="666666"/>
                </a:solidFill>
                <a:latin typeface="Gotham 4"/>
              </a:rPr>
              <a:t>Can you remember 4 or 5 of these?</a:t>
            </a:r>
          </a:p>
        </p:txBody>
      </p:sp>
      <p:sp>
        <p:nvSpPr>
          <p:cNvPr id="10" name="Freeform 10"/>
          <p:cNvSpPr/>
          <p:nvPr/>
        </p:nvSpPr>
        <p:spPr>
          <a:xfrm>
            <a:off x="14323158" y="603968"/>
            <a:ext cx="3600622" cy="2601450"/>
          </a:xfrm>
          <a:custGeom>
            <a:avLst/>
            <a:gdLst/>
            <a:ahLst/>
            <a:cxnLst/>
            <a:rect l="l" t="t" r="r" b="b"/>
            <a:pathLst>
              <a:path w="3600622" h="2601450">
                <a:moveTo>
                  <a:pt x="0" y="0"/>
                </a:moveTo>
                <a:lnTo>
                  <a:pt x="3600623" y="0"/>
                </a:lnTo>
                <a:lnTo>
                  <a:pt x="3600623" y="2601450"/>
                </a:lnTo>
                <a:lnTo>
                  <a:pt x="0" y="26014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3034632" y="5400639"/>
            <a:ext cx="11712960" cy="1297282"/>
          </a:xfrm>
          <a:custGeom>
            <a:avLst/>
            <a:gdLst/>
            <a:ahLst/>
            <a:cxnLst/>
            <a:rect l="l" t="t" r="r" b="b"/>
            <a:pathLst>
              <a:path w="11712960" h="1297282">
                <a:moveTo>
                  <a:pt x="0" y="0"/>
                </a:moveTo>
                <a:lnTo>
                  <a:pt x="11712960" y="0"/>
                </a:lnTo>
                <a:lnTo>
                  <a:pt x="11712960" y="1297282"/>
                </a:lnTo>
                <a:lnTo>
                  <a:pt x="0" y="1297282"/>
                </a:lnTo>
                <a:lnTo>
                  <a:pt x="0" y="0"/>
                </a:lnTo>
                <a:close/>
              </a:path>
            </a:pathLst>
          </a:custGeom>
          <a:blipFill>
            <a:blip r:embed="rId6"/>
            <a:stretch>
              <a:fillRect/>
            </a:stretch>
          </a:blipFill>
        </p:spPr>
        <p:txBody>
          <a:bodyPr/>
          <a:lstStyle/>
          <a:p>
            <a:endParaRPr lang="en-US"/>
          </a:p>
        </p:txBody>
      </p:sp>
      <p:sp>
        <p:nvSpPr>
          <p:cNvPr id="12" name="Freeform 12"/>
          <p:cNvSpPr/>
          <p:nvPr/>
        </p:nvSpPr>
        <p:spPr>
          <a:xfrm>
            <a:off x="3288448" y="6697921"/>
            <a:ext cx="11186278" cy="1625231"/>
          </a:xfrm>
          <a:custGeom>
            <a:avLst/>
            <a:gdLst/>
            <a:ahLst/>
            <a:cxnLst/>
            <a:rect l="l" t="t" r="r" b="b"/>
            <a:pathLst>
              <a:path w="11186278" h="1625231">
                <a:moveTo>
                  <a:pt x="0" y="0"/>
                </a:moveTo>
                <a:lnTo>
                  <a:pt x="11186278" y="0"/>
                </a:lnTo>
                <a:lnTo>
                  <a:pt x="11186278" y="1625232"/>
                </a:lnTo>
                <a:lnTo>
                  <a:pt x="0" y="1625232"/>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9C31E"/>
        </a:solidFill>
        <a:effectLst/>
      </p:bgPr>
    </p:bg>
    <p:spTree>
      <p:nvGrpSpPr>
        <p:cNvPr id="1" name=""/>
        <p:cNvGrpSpPr/>
        <p:nvPr/>
      </p:nvGrpSpPr>
      <p:grpSpPr>
        <a:xfrm>
          <a:off x="0" y="0"/>
          <a:ext cx="0" cy="0"/>
          <a:chOff x="0" y="0"/>
          <a:chExt cx="0" cy="0"/>
        </a:xfrm>
      </p:grpSpPr>
      <p:grpSp>
        <p:nvGrpSpPr>
          <p:cNvPr id="2" name="Group 2"/>
          <p:cNvGrpSpPr/>
          <p:nvPr/>
        </p:nvGrpSpPr>
        <p:grpSpPr>
          <a:xfrm>
            <a:off x="-821317" y="217777"/>
            <a:ext cx="19650329" cy="9345845"/>
            <a:chOff x="0" y="0"/>
            <a:chExt cx="5175395" cy="2461457"/>
          </a:xfrm>
        </p:grpSpPr>
        <p:sp>
          <p:nvSpPr>
            <p:cNvPr id="3" name="Freeform 3"/>
            <p:cNvSpPr/>
            <p:nvPr/>
          </p:nvSpPr>
          <p:spPr>
            <a:xfrm>
              <a:off x="0" y="0"/>
              <a:ext cx="5175395" cy="2461457"/>
            </a:xfrm>
            <a:custGeom>
              <a:avLst/>
              <a:gdLst/>
              <a:ahLst/>
              <a:cxnLst/>
              <a:rect l="l" t="t" r="r" b="b"/>
              <a:pathLst>
                <a:path w="5175395" h="2461457">
                  <a:moveTo>
                    <a:pt x="20093" y="0"/>
                  </a:moveTo>
                  <a:lnTo>
                    <a:pt x="5155302" y="0"/>
                  </a:lnTo>
                  <a:cubicBezTo>
                    <a:pt x="5166399" y="0"/>
                    <a:pt x="5175395" y="8996"/>
                    <a:pt x="5175395" y="20093"/>
                  </a:cubicBezTo>
                  <a:lnTo>
                    <a:pt x="5175395" y="2441364"/>
                  </a:lnTo>
                  <a:cubicBezTo>
                    <a:pt x="5175395" y="2446693"/>
                    <a:pt x="5173278" y="2451804"/>
                    <a:pt x="5169510" y="2455572"/>
                  </a:cubicBezTo>
                  <a:cubicBezTo>
                    <a:pt x="5165742" y="2459340"/>
                    <a:pt x="5160631" y="2461457"/>
                    <a:pt x="5155302" y="2461457"/>
                  </a:cubicBezTo>
                  <a:lnTo>
                    <a:pt x="20093" y="2461457"/>
                  </a:lnTo>
                  <a:cubicBezTo>
                    <a:pt x="14764" y="2461457"/>
                    <a:pt x="9653" y="2459340"/>
                    <a:pt x="5885" y="2455572"/>
                  </a:cubicBezTo>
                  <a:cubicBezTo>
                    <a:pt x="2117" y="2451804"/>
                    <a:pt x="0" y="2446693"/>
                    <a:pt x="0" y="2441364"/>
                  </a:cubicBezTo>
                  <a:lnTo>
                    <a:pt x="0" y="20093"/>
                  </a:lnTo>
                  <a:cubicBezTo>
                    <a:pt x="0" y="14764"/>
                    <a:pt x="2117" y="9653"/>
                    <a:pt x="5885" y="5885"/>
                  </a:cubicBezTo>
                  <a:cubicBezTo>
                    <a:pt x="9653" y="2117"/>
                    <a:pt x="14764" y="0"/>
                    <a:pt x="20093" y="0"/>
                  </a:cubicBez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rot="-5400000">
            <a:off x="8838234" y="830163"/>
            <a:ext cx="611532" cy="18288000"/>
            <a:chOff x="0" y="0"/>
            <a:chExt cx="161062" cy="4816593"/>
          </a:xfrm>
        </p:grpSpPr>
        <p:sp>
          <p:nvSpPr>
            <p:cNvPr id="6" name="Freeform 6"/>
            <p:cNvSpPr/>
            <p:nvPr/>
          </p:nvSpPr>
          <p:spPr>
            <a:xfrm>
              <a:off x="0" y="0"/>
              <a:ext cx="161062" cy="4816592"/>
            </a:xfrm>
            <a:custGeom>
              <a:avLst/>
              <a:gdLst/>
              <a:ahLst/>
              <a:cxnLst/>
              <a:rect l="l" t="t" r="r" b="b"/>
              <a:pathLst>
                <a:path w="161062" h="4816592">
                  <a:moveTo>
                    <a:pt x="0" y="0"/>
                  </a:moveTo>
                  <a:lnTo>
                    <a:pt x="161062" y="0"/>
                  </a:lnTo>
                  <a:lnTo>
                    <a:pt x="161062" y="4816592"/>
                  </a:lnTo>
                  <a:lnTo>
                    <a:pt x="0" y="4816592"/>
                  </a:lnTo>
                  <a:close/>
                </a:path>
              </a:pathLst>
            </a:custGeom>
            <a:solidFill>
              <a:srgbClr val="009DDC"/>
            </a:solidFill>
          </p:spPr>
          <p:txBody>
            <a:bodyPr/>
            <a:lstStyle/>
            <a:p>
              <a:endParaRPr lang="en-US"/>
            </a:p>
          </p:txBody>
        </p:sp>
        <p:sp>
          <p:nvSpPr>
            <p:cNvPr id="7" name="TextBox 7"/>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8" name="Freeform 8"/>
          <p:cNvSpPr/>
          <p:nvPr/>
        </p:nvSpPr>
        <p:spPr>
          <a:xfrm>
            <a:off x="7739548" y="9668397"/>
            <a:ext cx="1988048" cy="515717"/>
          </a:xfrm>
          <a:custGeom>
            <a:avLst/>
            <a:gdLst/>
            <a:ahLst/>
            <a:cxnLst/>
            <a:rect l="l" t="t" r="r" b="b"/>
            <a:pathLst>
              <a:path w="1988048" h="515717">
                <a:moveTo>
                  <a:pt x="0" y="0"/>
                </a:moveTo>
                <a:lnTo>
                  <a:pt x="1988048" y="0"/>
                </a:lnTo>
                <a:lnTo>
                  <a:pt x="1988048" y="515717"/>
                </a:lnTo>
                <a:lnTo>
                  <a:pt x="0" y="515717"/>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484265" y="527768"/>
            <a:ext cx="17297958" cy="4912088"/>
          </a:xfrm>
          <a:prstGeom prst="rect">
            <a:avLst/>
          </a:prstGeom>
        </p:spPr>
        <p:txBody>
          <a:bodyPr lIns="0" tIns="0" rIns="0" bIns="0" rtlCol="0" anchor="t">
            <a:spAutoFit/>
          </a:bodyPr>
          <a:lstStyle/>
          <a:p>
            <a:pPr algn="ctr">
              <a:lnSpc>
                <a:spcPts val="4800"/>
              </a:lnSpc>
            </a:pPr>
            <a:r>
              <a:rPr lang="en-US" sz="5000" dirty="0">
                <a:solidFill>
                  <a:srgbClr val="009DDC"/>
                </a:solidFill>
                <a:latin typeface="Gotham 4"/>
              </a:rPr>
              <a:t>TEAM MEMBER ROLES</a:t>
            </a:r>
          </a:p>
          <a:p>
            <a:pPr>
              <a:lnSpc>
                <a:spcPts val="4800"/>
              </a:lnSpc>
            </a:pPr>
            <a:endParaRPr lang="en-US" sz="4800">
              <a:solidFill>
                <a:srgbClr val="009DDC"/>
              </a:solidFill>
              <a:latin typeface="Gotham 4"/>
            </a:endParaRPr>
          </a:p>
          <a:p>
            <a:pPr marL="1036320" lvl="1" indent="-518160">
              <a:lnSpc>
                <a:spcPts val="4800"/>
              </a:lnSpc>
              <a:buFont typeface="Arial"/>
              <a:buChar char="•"/>
            </a:pPr>
            <a:r>
              <a:rPr lang="en-US" sz="4800" dirty="0">
                <a:solidFill>
                  <a:srgbClr val="666666"/>
                </a:solidFill>
                <a:latin typeface="Gotham 4"/>
              </a:rPr>
              <a:t>Specific roles vary from team to team</a:t>
            </a:r>
          </a:p>
          <a:p>
            <a:pPr>
              <a:lnSpc>
                <a:spcPts val="4800"/>
              </a:lnSpc>
            </a:pPr>
            <a:endParaRPr lang="en-US" sz="4800">
              <a:solidFill>
                <a:srgbClr val="666666"/>
              </a:solidFill>
              <a:latin typeface="Gotham 4"/>
            </a:endParaRPr>
          </a:p>
          <a:p>
            <a:pPr marL="1036320" lvl="1" indent="-518160">
              <a:lnSpc>
                <a:spcPts val="4800"/>
              </a:lnSpc>
              <a:buFont typeface="Arial"/>
              <a:buChar char="•"/>
            </a:pPr>
            <a:r>
              <a:rPr lang="en-US" sz="4800" dirty="0">
                <a:solidFill>
                  <a:srgbClr val="666666"/>
                </a:solidFill>
                <a:latin typeface="Gotham 4"/>
              </a:rPr>
              <a:t>What are some common roles?</a:t>
            </a:r>
          </a:p>
          <a:p>
            <a:pPr>
              <a:lnSpc>
                <a:spcPts val="4800"/>
              </a:lnSpc>
            </a:pPr>
            <a:endParaRPr lang="en-US" sz="4800">
              <a:solidFill>
                <a:srgbClr val="666666"/>
              </a:solidFill>
              <a:latin typeface="Gotham 4"/>
            </a:endParaRPr>
          </a:p>
          <a:p>
            <a:pPr marL="1036320" lvl="1" indent="-518160">
              <a:lnSpc>
                <a:spcPts val="4800"/>
              </a:lnSpc>
              <a:buFont typeface="Arial"/>
              <a:buChar char="•"/>
            </a:pPr>
            <a:r>
              <a:rPr lang="en-US" sz="4800" dirty="0">
                <a:solidFill>
                  <a:srgbClr val="666666"/>
                </a:solidFill>
                <a:latin typeface="Gotham 4"/>
              </a:rPr>
              <a:t>Do leaders and member roles need to be decided before submitting the Interest Form?</a:t>
            </a:r>
          </a:p>
        </p:txBody>
      </p:sp>
      <p:sp>
        <p:nvSpPr>
          <p:cNvPr id="10" name="Freeform 10"/>
          <p:cNvSpPr/>
          <p:nvPr/>
        </p:nvSpPr>
        <p:spPr>
          <a:xfrm>
            <a:off x="14323158" y="603968"/>
            <a:ext cx="3600622" cy="2601450"/>
          </a:xfrm>
          <a:custGeom>
            <a:avLst/>
            <a:gdLst/>
            <a:ahLst/>
            <a:cxnLst/>
            <a:rect l="l" t="t" r="r" b="b"/>
            <a:pathLst>
              <a:path w="3600622" h="2601450">
                <a:moveTo>
                  <a:pt x="0" y="0"/>
                </a:moveTo>
                <a:lnTo>
                  <a:pt x="3600623" y="0"/>
                </a:lnTo>
                <a:lnTo>
                  <a:pt x="3600623" y="2601450"/>
                </a:lnTo>
                <a:lnTo>
                  <a:pt x="0" y="26014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4022010" y="5439856"/>
            <a:ext cx="9423125" cy="4123765"/>
          </a:xfrm>
          <a:custGeom>
            <a:avLst/>
            <a:gdLst/>
            <a:ahLst/>
            <a:cxnLst/>
            <a:rect l="l" t="t" r="r" b="b"/>
            <a:pathLst>
              <a:path w="9423125" h="4123765">
                <a:moveTo>
                  <a:pt x="0" y="0"/>
                </a:moveTo>
                <a:lnTo>
                  <a:pt x="9423125" y="0"/>
                </a:lnTo>
                <a:lnTo>
                  <a:pt x="9423125" y="4123766"/>
                </a:lnTo>
                <a:lnTo>
                  <a:pt x="0" y="4123766"/>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9C31E"/>
        </a:solidFill>
        <a:effectLst/>
      </p:bgPr>
    </p:bg>
    <p:spTree>
      <p:nvGrpSpPr>
        <p:cNvPr id="1" name=""/>
        <p:cNvGrpSpPr/>
        <p:nvPr/>
      </p:nvGrpSpPr>
      <p:grpSpPr>
        <a:xfrm>
          <a:off x="0" y="0"/>
          <a:ext cx="0" cy="0"/>
          <a:chOff x="0" y="0"/>
          <a:chExt cx="0" cy="0"/>
        </a:xfrm>
      </p:grpSpPr>
      <p:grpSp>
        <p:nvGrpSpPr>
          <p:cNvPr id="2" name="Group 2"/>
          <p:cNvGrpSpPr/>
          <p:nvPr/>
        </p:nvGrpSpPr>
        <p:grpSpPr>
          <a:xfrm>
            <a:off x="-821317" y="73116"/>
            <a:ext cx="19650329" cy="9490506"/>
            <a:chOff x="0" y="-38100"/>
            <a:chExt cx="5175395" cy="2499557"/>
          </a:xfrm>
        </p:grpSpPr>
        <p:sp>
          <p:nvSpPr>
            <p:cNvPr id="3" name="Freeform 3"/>
            <p:cNvSpPr/>
            <p:nvPr/>
          </p:nvSpPr>
          <p:spPr>
            <a:xfrm>
              <a:off x="0" y="0"/>
              <a:ext cx="5175395" cy="2461457"/>
            </a:xfrm>
            <a:custGeom>
              <a:avLst/>
              <a:gdLst/>
              <a:ahLst/>
              <a:cxnLst/>
              <a:rect l="l" t="t" r="r" b="b"/>
              <a:pathLst>
                <a:path w="5175395" h="2461457">
                  <a:moveTo>
                    <a:pt x="20093" y="0"/>
                  </a:moveTo>
                  <a:lnTo>
                    <a:pt x="5155302" y="0"/>
                  </a:lnTo>
                  <a:cubicBezTo>
                    <a:pt x="5166399" y="0"/>
                    <a:pt x="5175395" y="8996"/>
                    <a:pt x="5175395" y="20093"/>
                  </a:cubicBezTo>
                  <a:lnTo>
                    <a:pt x="5175395" y="2441364"/>
                  </a:lnTo>
                  <a:cubicBezTo>
                    <a:pt x="5175395" y="2446693"/>
                    <a:pt x="5173278" y="2451804"/>
                    <a:pt x="5169510" y="2455572"/>
                  </a:cubicBezTo>
                  <a:cubicBezTo>
                    <a:pt x="5165742" y="2459340"/>
                    <a:pt x="5160631" y="2461457"/>
                    <a:pt x="5155302" y="2461457"/>
                  </a:cubicBezTo>
                  <a:lnTo>
                    <a:pt x="20093" y="2461457"/>
                  </a:lnTo>
                  <a:cubicBezTo>
                    <a:pt x="14764" y="2461457"/>
                    <a:pt x="9653" y="2459340"/>
                    <a:pt x="5885" y="2455572"/>
                  </a:cubicBezTo>
                  <a:cubicBezTo>
                    <a:pt x="2117" y="2451804"/>
                    <a:pt x="0" y="2446693"/>
                    <a:pt x="0" y="2441364"/>
                  </a:cubicBezTo>
                  <a:lnTo>
                    <a:pt x="0" y="20093"/>
                  </a:lnTo>
                  <a:cubicBezTo>
                    <a:pt x="0" y="14764"/>
                    <a:pt x="2117" y="9653"/>
                    <a:pt x="5885" y="5885"/>
                  </a:cubicBezTo>
                  <a:cubicBezTo>
                    <a:pt x="9653" y="2117"/>
                    <a:pt x="14764" y="0"/>
                    <a:pt x="20093" y="0"/>
                  </a:cubicBez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rot="-5400000">
            <a:off x="8838234" y="830163"/>
            <a:ext cx="611532" cy="18288000"/>
            <a:chOff x="0" y="0"/>
            <a:chExt cx="161062" cy="4816593"/>
          </a:xfrm>
        </p:grpSpPr>
        <p:sp>
          <p:nvSpPr>
            <p:cNvPr id="6" name="Freeform 6"/>
            <p:cNvSpPr/>
            <p:nvPr/>
          </p:nvSpPr>
          <p:spPr>
            <a:xfrm>
              <a:off x="0" y="0"/>
              <a:ext cx="161062" cy="4816592"/>
            </a:xfrm>
            <a:custGeom>
              <a:avLst/>
              <a:gdLst/>
              <a:ahLst/>
              <a:cxnLst/>
              <a:rect l="l" t="t" r="r" b="b"/>
              <a:pathLst>
                <a:path w="161062" h="4816592">
                  <a:moveTo>
                    <a:pt x="0" y="0"/>
                  </a:moveTo>
                  <a:lnTo>
                    <a:pt x="161062" y="0"/>
                  </a:lnTo>
                  <a:lnTo>
                    <a:pt x="161062" y="4816592"/>
                  </a:lnTo>
                  <a:lnTo>
                    <a:pt x="0" y="4816592"/>
                  </a:lnTo>
                  <a:close/>
                </a:path>
              </a:pathLst>
            </a:custGeom>
            <a:solidFill>
              <a:srgbClr val="009DDC"/>
            </a:solidFill>
          </p:spPr>
          <p:txBody>
            <a:bodyPr/>
            <a:lstStyle/>
            <a:p>
              <a:endParaRPr lang="en-US"/>
            </a:p>
          </p:txBody>
        </p:sp>
        <p:sp>
          <p:nvSpPr>
            <p:cNvPr id="7" name="TextBox 7"/>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8" name="Freeform 8"/>
          <p:cNvSpPr/>
          <p:nvPr/>
        </p:nvSpPr>
        <p:spPr>
          <a:xfrm>
            <a:off x="7739548" y="9668397"/>
            <a:ext cx="1988048" cy="515717"/>
          </a:xfrm>
          <a:custGeom>
            <a:avLst/>
            <a:gdLst/>
            <a:ahLst/>
            <a:cxnLst/>
            <a:rect l="l" t="t" r="r" b="b"/>
            <a:pathLst>
              <a:path w="1988048" h="515717">
                <a:moveTo>
                  <a:pt x="0" y="0"/>
                </a:moveTo>
                <a:lnTo>
                  <a:pt x="1988048" y="0"/>
                </a:lnTo>
                <a:lnTo>
                  <a:pt x="1988048" y="515717"/>
                </a:lnTo>
                <a:lnTo>
                  <a:pt x="0" y="515717"/>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625823" y="1512685"/>
            <a:ext cx="17297958" cy="3083628"/>
          </a:xfrm>
          <a:prstGeom prst="rect">
            <a:avLst/>
          </a:prstGeom>
        </p:spPr>
        <p:txBody>
          <a:bodyPr lIns="0" tIns="0" rIns="0" bIns="0" rtlCol="0" anchor="t">
            <a:spAutoFit/>
          </a:bodyPr>
          <a:lstStyle/>
          <a:p>
            <a:pPr algn="ctr">
              <a:lnSpc>
                <a:spcPts val="4800"/>
              </a:lnSpc>
            </a:pPr>
            <a:r>
              <a:rPr lang="en-US" sz="5000" dirty="0">
                <a:solidFill>
                  <a:srgbClr val="009DDC"/>
                </a:solidFill>
                <a:latin typeface="Gotham 4"/>
              </a:rPr>
              <a:t>CORE SERVICES</a:t>
            </a:r>
          </a:p>
          <a:p>
            <a:pPr>
              <a:lnSpc>
                <a:spcPts val="4800"/>
              </a:lnSpc>
            </a:pPr>
            <a:endParaRPr lang="en-US" sz="4800">
              <a:solidFill>
                <a:srgbClr val="009DDC"/>
              </a:solidFill>
              <a:latin typeface="Gotham 4"/>
            </a:endParaRPr>
          </a:p>
          <a:p>
            <a:pPr marL="1036320" lvl="1" indent="-518160">
              <a:lnSpc>
                <a:spcPts val="4800"/>
              </a:lnSpc>
              <a:buFont typeface="Arial"/>
              <a:buChar char="•"/>
            </a:pPr>
            <a:r>
              <a:rPr lang="en-US" sz="4800">
                <a:solidFill>
                  <a:srgbClr val="666666"/>
                </a:solidFill>
                <a:latin typeface="Gotham 4"/>
              </a:rPr>
              <a:t>What services did your team really enjoy?</a:t>
            </a:r>
          </a:p>
          <a:p>
            <a:pPr>
              <a:lnSpc>
                <a:spcPts val="4800"/>
              </a:lnSpc>
            </a:pPr>
            <a:endParaRPr lang="en-US" sz="4800">
              <a:solidFill>
                <a:srgbClr val="666666"/>
              </a:solidFill>
              <a:latin typeface="Gotham 4"/>
            </a:endParaRPr>
          </a:p>
          <a:p>
            <a:pPr marL="1036320" lvl="1" indent="-518160">
              <a:lnSpc>
                <a:spcPts val="4800"/>
              </a:lnSpc>
              <a:buFont typeface="Arial"/>
              <a:buChar char="•"/>
            </a:pPr>
            <a:r>
              <a:rPr lang="en-US" sz="4800">
                <a:solidFill>
                  <a:srgbClr val="666666"/>
                </a:solidFill>
                <a:latin typeface="Gotham 4"/>
              </a:rPr>
              <a:t>What services did your team find challenging?</a:t>
            </a:r>
          </a:p>
        </p:txBody>
      </p:sp>
      <p:sp>
        <p:nvSpPr>
          <p:cNvPr id="10" name="Freeform 10"/>
          <p:cNvSpPr/>
          <p:nvPr/>
        </p:nvSpPr>
        <p:spPr>
          <a:xfrm>
            <a:off x="14323158" y="603968"/>
            <a:ext cx="3600622" cy="2601450"/>
          </a:xfrm>
          <a:custGeom>
            <a:avLst/>
            <a:gdLst/>
            <a:ahLst/>
            <a:cxnLst/>
            <a:rect l="l" t="t" r="r" b="b"/>
            <a:pathLst>
              <a:path w="3600622" h="2601450">
                <a:moveTo>
                  <a:pt x="0" y="0"/>
                </a:moveTo>
                <a:lnTo>
                  <a:pt x="3600623" y="0"/>
                </a:lnTo>
                <a:lnTo>
                  <a:pt x="3600623" y="2601450"/>
                </a:lnTo>
                <a:lnTo>
                  <a:pt x="0" y="26014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4021333" y="4713800"/>
            <a:ext cx="9424478" cy="4837110"/>
          </a:xfrm>
          <a:custGeom>
            <a:avLst/>
            <a:gdLst/>
            <a:ahLst/>
            <a:cxnLst/>
            <a:rect l="l" t="t" r="r" b="b"/>
            <a:pathLst>
              <a:path w="9424478" h="4837110">
                <a:moveTo>
                  <a:pt x="0" y="0"/>
                </a:moveTo>
                <a:lnTo>
                  <a:pt x="9424478" y="0"/>
                </a:lnTo>
                <a:lnTo>
                  <a:pt x="9424478" y="4837110"/>
                </a:lnTo>
                <a:lnTo>
                  <a:pt x="0" y="4837110"/>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9C31E"/>
        </a:solidFill>
        <a:effectLst/>
      </p:bgPr>
    </p:bg>
    <p:spTree>
      <p:nvGrpSpPr>
        <p:cNvPr id="1" name=""/>
        <p:cNvGrpSpPr/>
        <p:nvPr/>
      </p:nvGrpSpPr>
      <p:grpSpPr>
        <a:xfrm>
          <a:off x="0" y="0"/>
          <a:ext cx="0" cy="0"/>
          <a:chOff x="0" y="0"/>
          <a:chExt cx="0" cy="0"/>
        </a:xfrm>
      </p:grpSpPr>
      <p:grpSp>
        <p:nvGrpSpPr>
          <p:cNvPr id="2" name="Group 2"/>
          <p:cNvGrpSpPr/>
          <p:nvPr/>
        </p:nvGrpSpPr>
        <p:grpSpPr>
          <a:xfrm>
            <a:off x="-821317" y="217777"/>
            <a:ext cx="19650329" cy="9345845"/>
            <a:chOff x="0" y="0"/>
            <a:chExt cx="5175395" cy="2461457"/>
          </a:xfrm>
        </p:grpSpPr>
        <p:sp>
          <p:nvSpPr>
            <p:cNvPr id="3" name="Freeform 3"/>
            <p:cNvSpPr/>
            <p:nvPr/>
          </p:nvSpPr>
          <p:spPr>
            <a:xfrm>
              <a:off x="0" y="0"/>
              <a:ext cx="5175395" cy="2461457"/>
            </a:xfrm>
            <a:custGeom>
              <a:avLst/>
              <a:gdLst/>
              <a:ahLst/>
              <a:cxnLst/>
              <a:rect l="l" t="t" r="r" b="b"/>
              <a:pathLst>
                <a:path w="5175395" h="2461457">
                  <a:moveTo>
                    <a:pt x="20093" y="0"/>
                  </a:moveTo>
                  <a:lnTo>
                    <a:pt x="5155302" y="0"/>
                  </a:lnTo>
                  <a:cubicBezTo>
                    <a:pt x="5166399" y="0"/>
                    <a:pt x="5175395" y="8996"/>
                    <a:pt x="5175395" y="20093"/>
                  </a:cubicBezTo>
                  <a:lnTo>
                    <a:pt x="5175395" y="2441364"/>
                  </a:lnTo>
                  <a:cubicBezTo>
                    <a:pt x="5175395" y="2446693"/>
                    <a:pt x="5173278" y="2451804"/>
                    <a:pt x="5169510" y="2455572"/>
                  </a:cubicBezTo>
                  <a:cubicBezTo>
                    <a:pt x="5165742" y="2459340"/>
                    <a:pt x="5160631" y="2461457"/>
                    <a:pt x="5155302" y="2461457"/>
                  </a:cubicBezTo>
                  <a:lnTo>
                    <a:pt x="20093" y="2461457"/>
                  </a:lnTo>
                  <a:cubicBezTo>
                    <a:pt x="14764" y="2461457"/>
                    <a:pt x="9653" y="2459340"/>
                    <a:pt x="5885" y="2455572"/>
                  </a:cubicBezTo>
                  <a:cubicBezTo>
                    <a:pt x="2117" y="2451804"/>
                    <a:pt x="0" y="2446693"/>
                    <a:pt x="0" y="2441364"/>
                  </a:cubicBezTo>
                  <a:lnTo>
                    <a:pt x="0" y="20093"/>
                  </a:lnTo>
                  <a:cubicBezTo>
                    <a:pt x="0" y="14764"/>
                    <a:pt x="2117" y="9653"/>
                    <a:pt x="5885" y="5885"/>
                  </a:cubicBezTo>
                  <a:cubicBezTo>
                    <a:pt x="9653" y="2117"/>
                    <a:pt x="14764" y="0"/>
                    <a:pt x="20093" y="0"/>
                  </a:cubicBez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rot="16200000">
            <a:off x="8838234" y="830163"/>
            <a:ext cx="611532" cy="18288000"/>
            <a:chOff x="0" y="0"/>
            <a:chExt cx="161062" cy="4816593"/>
          </a:xfrm>
        </p:grpSpPr>
        <p:sp>
          <p:nvSpPr>
            <p:cNvPr id="6" name="Freeform 6"/>
            <p:cNvSpPr/>
            <p:nvPr/>
          </p:nvSpPr>
          <p:spPr>
            <a:xfrm>
              <a:off x="0" y="0"/>
              <a:ext cx="161062" cy="4816592"/>
            </a:xfrm>
            <a:custGeom>
              <a:avLst/>
              <a:gdLst/>
              <a:ahLst/>
              <a:cxnLst/>
              <a:rect l="l" t="t" r="r" b="b"/>
              <a:pathLst>
                <a:path w="161062" h="4816592">
                  <a:moveTo>
                    <a:pt x="0" y="0"/>
                  </a:moveTo>
                  <a:lnTo>
                    <a:pt x="161062" y="0"/>
                  </a:lnTo>
                  <a:lnTo>
                    <a:pt x="161062" y="4816592"/>
                  </a:lnTo>
                  <a:lnTo>
                    <a:pt x="0" y="4816592"/>
                  </a:lnTo>
                  <a:close/>
                </a:path>
              </a:pathLst>
            </a:custGeom>
            <a:solidFill>
              <a:srgbClr val="009DDC"/>
            </a:solidFill>
          </p:spPr>
          <p:txBody>
            <a:bodyPr/>
            <a:lstStyle/>
            <a:p>
              <a:endParaRPr lang="en-US"/>
            </a:p>
          </p:txBody>
        </p:sp>
        <p:sp>
          <p:nvSpPr>
            <p:cNvPr id="7" name="TextBox 7"/>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8" name="Freeform 8"/>
          <p:cNvSpPr/>
          <p:nvPr/>
        </p:nvSpPr>
        <p:spPr>
          <a:xfrm>
            <a:off x="7739548" y="9668397"/>
            <a:ext cx="1988048" cy="515717"/>
          </a:xfrm>
          <a:custGeom>
            <a:avLst/>
            <a:gdLst/>
            <a:ahLst/>
            <a:cxnLst/>
            <a:rect l="l" t="t" r="r" b="b"/>
            <a:pathLst>
              <a:path w="1988048" h="515717">
                <a:moveTo>
                  <a:pt x="0" y="0"/>
                </a:moveTo>
                <a:lnTo>
                  <a:pt x="1988048" y="0"/>
                </a:lnTo>
                <a:lnTo>
                  <a:pt x="1988048" y="515717"/>
                </a:lnTo>
                <a:lnTo>
                  <a:pt x="0" y="515717"/>
                </a:lnTo>
                <a:lnTo>
                  <a:pt x="0" y="0"/>
                </a:lnTo>
                <a:close/>
              </a:path>
            </a:pathLst>
          </a:custGeom>
          <a:blipFill>
            <a:blip r:embed="rId3"/>
            <a:stretch>
              <a:fillRect/>
            </a:stretch>
          </a:blipFill>
        </p:spPr>
        <p:txBody>
          <a:bodyPr/>
          <a:lstStyle/>
          <a:p>
            <a:endParaRPr lang="en-US"/>
          </a:p>
        </p:txBody>
      </p:sp>
      <p:sp>
        <p:nvSpPr>
          <p:cNvPr id="9" name="Freeform 9"/>
          <p:cNvSpPr/>
          <p:nvPr/>
        </p:nvSpPr>
        <p:spPr>
          <a:xfrm>
            <a:off x="14116043" y="485347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2123296" y="1426420"/>
            <a:ext cx="13761103" cy="3083628"/>
          </a:xfrm>
          <a:prstGeom prst="rect">
            <a:avLst/>
          </a:prstGeom>
        </p:spPr>
        <p:txBody>
          <a:bodyPr lIns="0" tIns="0" rIns="0" bIns="0" rtlCol="0" anchor="t">
            <a:spAutoFit/>
          </a:bodyPr>
          <a:lstStyle/>
          <a:p>
            <a:pPr algn="ctr">
              <a:lnSpc>
                <a:spcPts val="4800"/>
              </a:lnSpc>
            </a:pPr>
            <a:r>
              <a:rPr lang="en-US" sz="5000" dirty="0">
                <a:solidFill>
                  <a:srgbClr val="009DDC"/>
                </a:solidFill>
                <a:latin typeface="Gotham 4"/>
              </a:rPr>
              <a:t>REPORTING</a:t>
            </a:r>
          </a:p>
          <a:p>
            <a:pPr>
              <a:lnSpc>
                <a:spcPts val="4800"/>
              </a:lnSpc>
            </a:pPr>
            <a:endParaRPr lang="en-US" sz="4800">
              <a:solidFill>
                <a:srgbClr val="009DDC"/>
              </a:solidFill>
              <a:latin typeface="Gotham 4"/>
            </a:endParaRPr>
          </a:p>
          <a:p>
            <a:pPr marL="1036320" lvl="1" indent="-518160">
              <a:lnSpc>
                <a:spcPts val="4800"/>
              </a:lnSpc>
              <a:buFont typeface="Arial"/>
              <a:buChar char="•"/>
            </a:pPr>
            <a:r>
              <a:rPr lang="en-US" sz="4800">
                <a:solidFill>
                  <a:srgbClr val="666666"/>
                </a:solidFill>
                <a:latin typeface="Gotham 4"/>
              </a:rPr>
              <a:t>Event Report </a:t>
            </a:r>
          </a:p>
          <a:p>
            <a:pPr>
              <a:lnSpc>
                <a:spcPts val="4800"/>
              </a:lnSpc>
            </a:pPr>
            <a:endParaRPr lang="en-US" sz="4800">
              <a:solidFill>
                <a:srgbClr val="666666"/>
              </a:solidFill>
              <a:latin typeface="Gotham 4"/>
            </a:endParaRPr>
          </a:p>
          <a:p>
            <a:pPr marL="1036320" lvl="1" indent="-518160">
              <a:lnSpc>
                <a:spcPts val="4800"/>
              </a:lnSpc>
              <a:buFont typeface="Arial"/>
              <a:buChar char="•"/>
            </a:pPr>
            <a:r>
              <a:rPr lang="en-US" sz="4800">
                <a:solidFill>
                  <a:srgbClr val="666666"/>
                </a:solidFill>
                <a:latin typeface="Gotham 4"/>
              </a:rPr>
              <a:t>Recruitment Impact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9DDC"/>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337B66-064B-84EC-10FF-DE4912AE8631}"/>
              </a:ext>
            </a:extLst>
          </p:cNvPr>
          <p:cNvSpPr/>
          <p:nvPr/>
        </p:nvSpPr>
        <p:spPr>
          <a:xfrm>
            <a:off x="2759529" y="994409"/>
            <a:ext cx="12768942" cy="8294914"/>
          </a:xfrm>
          <a:prstGeom prst="rect">
            <a:avLst/>
          </a:prstGeom>
          <a:solidFill>
            <a:schemeClr val="tx1">
              <a:lumMod val="65000"/>
              <a:lumOff val="3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10">
            <a:extLst>
              <a:ext uri="{FF2B5EF4-FFF2-40B4-BE49-F238E27FC236}">
                <a16:creationId xmlns:a16="http://schemas.microsoft.com/office/drawing/2014/main" id="{EB4DC0AC-7898-5657-F686-A1E1FC249760}"/>
              </a:ext>
            </a:extLst>
          </p:cNvPr>
          <p:cNvSpPr txBox="1"/>
          <p:nvPr/>
        </p:nvSpPr>
        <p:spPr>
          <a:xfrm>
            <a:off x="2763912" y="4283660"/>
            <a:ext cx="12770886" cy="1731243"/>
          </a:xfrm>
          <a:prstGeom prst="rect">
            <a:avLst/>
          </a:prstGeom>
        </p:spPr>
        <p:txBody>
          <a:bodyPr wrap="square" lIns="0" tIns="0" rIns="0" bIns="0" rtlCol="0" anchor="t">
            <a:spAutoFit/>
          </a:bodyPr>
          <a:lstStyle/>
          <a:p>
            <a:pPr algn="ctr">
              <a:lnSpc>
                <a:spcPts val="13528"/>
              </a:lnSpc>
            </a:pPr>
            <a:r>
              <a:rPr lang="en-US" sz="12250" i="1" dirty="0">
                <a:solidFill>
                  <a:schemeClr val="bg1"/>
                </a:solidFill>
                <a:latin typeface="Gotham 2"/>
              </a:rPr>
              <a:t>BREAK TIME</a:t>
            </a:r>
            <a:endParaRPr lang="en-US" i="1" dirty="0">
              <a:solidFill>
                <a:schemeClr val="bg1"/>
              </a:solidFill>
              <a:ea typeface="Calibri"/>
              <a:cs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0287000"/>
          </a:xfrm>
          <a:prstGeom prst="rect">
            <a:avLst/>
          </a:prstGeom>
          <a:solidFill>
            <a:srgbClr val="009DDC">
              <a:alpha val="80000"/>
            </a:srgbClr>
          </a:solidFill>
        </p:spPr>
        <p:txBody>
          <a:bodyPr/>
          <a:lstStyle/>
          <a:p>
            <a:endParaRPr lang="en-US"/>
          </a:p>
        </p:txBody>
      </p:sp>
      <p:grpSp>
        <p:nvGrpSpPr>
          <p:cNvPr id="3" name="Group 3"/>
          <p:cNvGrpSpPr/>
          <p:nvPr/>
        </p:nvGrpSpPr>
        <p:grpSpPr>
          <a:xfrm>
            <a:off x="0" y="503172"/>
            <a:ext cx="221007" cy="9379193"/>
            <a:chOff x="0" y="0"/>
            <a:chExt cx="58208" cy="2470240"/>
          </a:xfrm>
        </p:grpSpPr>
        <p:sp>
          <p:nvSpPr>
            <p:cNvPr id="4" name="Freeform 4"/>
            <p:cNvSpPr/>
            <p:nvPr/>
          </p:nvSpPr>
          <p:spPr>
            <a:xfrm>
              <a:off x="0" y="0"/>
              <a:ext cx="58208" cy="2470240"/>
            </a:xfrm>
            <a:custGeom>
              <a:avLst/>
              <a:gdLst/>
              <a:ahLst/>
              <a:cxnLst/>
              <a:rect l="l" t="t" r="r" b="b"/>
              <a:pathLst>
                <a:path w="58208" h="2470240">
                  <a:moveTo>
                    <a:pt x="0" y="0"/>
                  </a:moveTo>
                  <a:lnTo>
                    <a:pt x="58208" y="0"/>
                  </a:lnTo>
                  <a:lnTo>
                    <a:pt x="58208" y="2470240"/>
                  </a:lnTo>
                  <a:lnTo>
                    <a:pt x="0" y="2470240"/>
                  </a:lnTo>
                  <a:close/>
                </a:path>
              </a:pathLst>
            </a:custGeom>
            <a:solidFill>
              <a:srgbClr val="E9C31E"/>
            </a:solidFill>
          </p:spPr>
          <p:txBody>
            <a:bodyPr/>
            <a:lstStyle/>
            <a:p>
              <a:endParaRPr lang="en-US"/>
            </a:p>
          </p:txBody>
        </p:sp>
        <p:sp>
          <p:nvSpPr>
            <p:cNvPr id="5" name="TextBox 5"/>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6" name="Freeform 6"/>
          <p:cNvSpPr/>
          <p:nvPr/>
        </p:nvSpPr>
        <p:spPr>
          <a:xfrm>
            <a:off x="1171175" y="3457408"/>
            <a:ext cx="1233018" cy="1233018"/>
          </a:xfrm>
          <a:custGeom>
            <a:avLst/>
            <a:gdLst/>
            <a:ahLst/>
            <a:cxnLst/>
            <a:rect l="l" t="t" r="r" b="b"/>
            <a:pathLst>
              <a:path w="1233018" h="1233018">
                <a:moveTo>
                  <a:pt x="0" y="0"/>
                </a:moveTo>
                <a:lnTo>
                  <a:pt x="1233018" y="0"/>
                </a:lnTo>
                <a:lnTo>
                  <a:pt x="1233018" y="1233018"/>
                </a:lnTo>
                <a:lnTo>
                  <a:pt x="0" y="12330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171175" y="5351374"/>
            <a:ext cx="1233018" cy="1233018"/>
          </a:xfrm>
          <a:custGeom>
            <a:avLst/>
            <a:gdLst/>
            <a:ahLst/>
            <a:cxnLst/>
            <a:rect l="l" t="t" r="r" b="b"/>
            <a:pathLst>
              <a:path w="1233018" h="1233018">
                <a:moveTo>
                  <a:pt x="0" y="0"/>
                </a:moveTo>
                <a:lnTo>
                  <a:pt x="1233018" y="0"/>
                </a:lnTo>
                <a:lnTo>
                  <a:pt x="1233018" y="1233017"/>
                </a:lnTo>
                <a:lnTo>
                  <a:pt x="0" y="12330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171175" y="7400656"/>
            <a:ext cx="1233018" cy="1233018"/>
          </a:xfrm>
          <a:custGeom>
            <a:avLst/>
            <a:gdLst/>
            <a:ahLst/>
            <a:cxnLst/>
            <a:rect l="l" t="t" r="r" b="b"/>
            <a:pathLst>
              <a:path w="1233018" h="1233018">
                <a:moveTo>
                  <a:pt x="0" y="0"/>
                </a:moveTo>
                <a:lnTo>
                  <a:pt x="1233018" y="0"/>
                </a:lnTo>
                <a:lnTo>
                  <a:pt x="1233018" y="1233017"/>
                </a:lnTo>
                <a:lnTo>
                  <a:pt x="0" y="12330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9" name="Group 9"/>
          <p:cNvGrpSpPr/>
          <p:nvPr/>
        </p:nvGrpSpPr>
        <p:grpSpPr>
          <a:xfrm>
            <a:off x="221007" y="503172"/>
            <a:ext cx="17602981" cy="9379193"/>
            <a:chOff x="0" y="0"/>
            <a:chExt cx="4636176" cy="2470240"/>
          </a:xfrm>
        </p:grpSpPr>
        <p:sp>
          <p:nvSpPr>
            <p:cNvPr id="10" name="Freeform 10"/>
            <p:cNvSpPr/>
            <p:nvPr/>
          </p:nvSpPr>
          <p:spPr>
            <a:xfrm>
              <a:off x="0" y="0"/>
              <a:ext cx="4636176" cy="2470240"/>
            </a:xfrm>
            <a:custGeom>
              <a:avLst/>
              <a:gdLst/>
              <a:ahLst/>
              <a:cxnLst/>
              <a:rect l="l" t="t" r="r" b="b"/>
              <a:pathLst>
                <a:path w="4636176" h="2470240">
                  <a:moveTo>
                    <a:pt x="0" y="0"/>
                  </a:moveTo>
                  <a:lnTo>
                    <a:pt x="4636176" y="0"/>
                  </a:lnTo>
                  <a:lnTo>
                    <a:pt x="4636176" y="2470240"/>
                  </a:lnTo>
                  <a:lnTo>
                    <a:pt x="0" y="2470240"/>
                  </a:lnTo>
                  <a:close/>
                </a:path>
              </a:pathLst>
            </a:custGeom>
            <a:solidFill>
              <a:srgbClr val="FFFFFF"/>
            </a:solidFill>
          </p:spPr>
          <p:txBody>
            <a:bodyPr/>
            <a:lstStyle/>
            <a:p>
              <a:endParaRPr lang="en-US"/>
            </a:p>
          </p:txBody>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3359"/>
                </a:lnSpc>
              </a:pPr>
              <a:endParaRPr/>
            </a:p>
          </p:txBody>
        </p:sp>
      </p:grpSp>
      <p:sp>
        <p:nvSpPr>
          <p:cNvPr id="12" name="TextBox 12"/>
          <p:cNvSpPr txBox="1"/>
          <p:nvPr/>
        </p:nvSpPr>
        <p:spPr>
          <a:xfrm>
            <a:off x="1171175" y="2794084"/>
            <a:ext cx="13671035" cy="679368"/>
          </a:xfrm>
          <a:prstGeom prst="rect">
            <a:avLst/>
          </a:prstGeom>
        </p:spPr>
        <p:txBody>
          <a:bodyPr lIns="0" tIns="0" rIns="0" bIns="0" rtlCol="0" anchor="t">
            <a:spAutoFit/>
          </a:bodyPr>
          <a:lstStyle/>
          <a:p>
            <a:pPr>
              <a:lnSpc>
                <a:spcPts val="5599"/>
              </a:lnSpc>
            </a:pPr>
            <a:r>
              <a:rPr lang="en-US" sz="3950" dirty="0">
                <a:solidFill>
                  <a:srgbClr val="009DDC"/>
                </a:solidFill>
                <a:latin typeface="Gotham 3"/>
              </a:rPr>
              <a:t>Ambassador as an advocate for refugees</a:t>
            </a:r>
          </a:p>
        </p:txBody>
      </p:sp>
      <p:sp>
        <p:nvSpPr>
          <p:cNvPr id="13" name="TextBox 13"/>
          <p:cNvSpPr txBox="1"/>
          <p:nvPr/>
        </p:nvSpPr>
        <p:spPr>
          <a:xfrm>
            <a:off x="2878111" y="1019175"/>
            <a:ext cx="12531778" cy="769441"/>
          </a:xfrm>
          <a:prstGeom prst="rect">
            <a:avLst/>
          </a:prstGeom>
        </p:spPr>
        <p:txBody>
          <a:bodyPr lIns="0" tIns="0" rIns="0" bIns="0" rtlCol="0" anchor="t">
            <a:spAutoFit/>
          </a:bodyPr>
          <a:lstStyle/>
          <a:p>
            <a:pPr algn="ctr"/>
            <a:r>
              <a:rPr lang="en-US" sz="5000" dirty="0">
                <a:solidFill>
                  <a:srgbClr val="009DDC"/>
                </a:solidFill>
                <a:latin typeface="Gotham 3"/>
                <a:ea typeface="+mn-lt"/>
                <a:cs typeface="+mn-lt"/>
              </a:rPr>
              <a:t>DISTINCTIVES OF YOUR NEW ROLE</a:t>
            </a:r>
            <a:endParaRPr lang="en-US" sz="5000" dirty="0">
              <a:solidFill>
                <a:srgbClr val="000000"/>
              </a:solidFill>
              <a:latin typeface="Gotham 3"/>
              <a:ea typeface="+mn-lt"/>
              <a:cs typeface="+mn-l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9DDC"/>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5651244" y="23848"/>
            <a:ext cx="10516975" cy="10469279"/>
            <a:chOff x="0" y="0"/>
            <a:chExt cx="949194" cy="944890"/>
          </a:xfrm>
        </p:grpSpPr>
        <p:sp>
          <p:nvSpPr>
            <p:cNvPr id="3" name="Freeform 3"/>
            <p:cNvSpPr/>
            <p:nvPr/>
          </p:nvSpPr>
          <p:spPr>
            <a:xfrm>
              <a:off x="0" y="0"/>
              <a:ext cx="949194" cy="944890"/>
            </a:xfrm>
            <a:custGeom>
              <a:avLst/>
              <a:gdLst/>
              <a:ahLst/>
              <a:cxnLst/>
              <a:rect l="l" t="t" r="r" b="b"/>
              <a:pathLst>
                <a:path w="949194" h="944890">
                  <a:moveTo>
                    <a:pt x="949194" y="0"/>
                  </a:moveTo>
                  <a:lnTo>
                    <a:pt x="949194" y="944890"/>
                  </a:lnTo>
                  <a:lnTo>
                    <a:pt x="474597" y="817890"/>
                  </a:lnTo>
                  <a:lnTo>
                    <a:pt x="0" y="944890"/>
                  </a:lnTo>
                  <a:lnTo>
                    <a:pt x="0" y="0"/>
                  </a:lnTo>
                  <a:lnTo>
                    <a:pt x="949194" y="0"/>
                  </a:lnTo>
                  <a:close/>
                </a:path>
              </a:pathLst>
            </a:custGeom>
            <a:solidFill>
              <a:srgbClr val="E9C31E"/>
            </a:solidFill>
          </p:spPr>
          <p:txBody>
            <a:bodyPr/>
            <a:lstStyle/>
            <a:p>
              <a:endParaRPr lang="en-US"/>
            </a:p>
          </p:txBody>
        </p:sp>
        <p:sp>
          <p:nvSpPr>
            <p:cNvPr id="4" name="TextBox 4"/>
            <p:cNvSpPr txBox="1"/>
            <p:nvPr/>
          </p:nvSpPr>
          <p:spPr>
            <a:xfrm>
              <a:off x="0" y="-47625"/>
              <a:ext cx="736600" cy="733425"/>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rot="5400000">
            <a:off x="7151230" y="-849249"/>
            <a:ext cx="10516975" cy="12215474"/>
            <a:chOff x="0" y="0"/>
            <a:chExt cx="949194" cy="1102490"/>
          </a:xfrm>
        </p:grpSpPr>
        <p:sp>
          <p:nvSpPr>
            <p:cNvPr id="6" name="Freeform 6"/>
            <p:cNvSpPr/>
            <p:nvPr/>
          </p:nvSpPr>
          <p:spPr>
            <a:xfrm>
              <a:off x="0" y="0"/>
              <a:ext cx="949194" cy="1102490"/>
            </a:xfrm>
            <a:custGeom>
              <a:avLst/>
              <a:gdLst/>
              <a:ahLst/>
              <a:cxnLst/>
              <a:rect l="l" t="t" r="r" b="b"/>
              <a:pathLst>
                <a:path w="949194" h="1102490">
                  <a:moveTo>
                    <a:pt x="949194" y="0"/>
                  </a:moveTo>
                  <a:lnTo>
                    <a:pt x="949194" y="1102490"/>
                  </a:lnTo>
                  <a:lnTo>
                    <a:pt x="474597" y="975490"/>
                  </a:lnTo>
                  <a:lnTo>
                    <a:pt x="0" y="1102490"/>
                  </a:lnTo>
                  <a:lnTo>
                    <a:pt x="0" y="0"/>
                  </a:lnTo>
                  <a:lnTo>
                    <a:pt x="949194" y="0"/>
                  </a:lnTo>
                  <a:close/>
                </a:path>
              </a:pathLst>
            </a:custGeom>
            <a:solidFill>
              <a:srgbClr val="009DDC"/>
            </a:solidFill>
          </p:spPr>
          <p:txBody>
            <a:bodyPr/>
            <a:lstStyle/>
            <a:p>
              <a:endParaRPr lang="en-US"/>
            </a:p>
          </p:txBody>
        </p:sp>
        <p:sp>
          <p:nvSpPr>
            <p:cNvPr id="7" name="TextBox 7"/>
            <p:cNvSpPr txBox="1"/>
            <p:nvPr/>
          </p:nvSpPr>
          <p:spPr>
            <a:xfrm>
              <a:off x="0" y="-47625"/>
              <a:ext cx="736600" cy="733425"/>
            </a:xfrm>
            <a:prstGeom prst="rect">
              <a:avLst/>
            </a:prstGeom>
          </p:spPr>
          <p:txBody>
            <a:bodyPr lIns="50800" tIns="50800" rIns="50800" bIns="50800" rtlCol="0" anchor="ctr"/>
            <a:lstStyle/>
            <a:p>
              <a:pPr algn="ctr">
                <a:lnSpc>
                  <a:spcPts val="3359"/>
                </a:lnSpc>
              </a:pPr>
              <a:endParaRPr/>
            </a:p>
          </p:txBody>
        </p:sp>
      </p:grpSp>
      <p:sp>
        <p:nvSpPr>
          <p:cNvPr id="10" name="Freeform 10"/>
          <p:cNvSpPr/>
          <p:nvPr/>
        </p:nvSpPr>
        <p:spPr>
          <a:xfrm>
            <a:off x="-4387206" y="1319005"/>
            <a:ext cx="13531206" cy="8967995"/>
          </a:xfrm>
          <a:custGeom>
            <a:avLst/>
            <a:gdLst/>
            <a:ahLst/>
            <a:cxnLst/>
            <a:rect l="l" t="t" r="r" b="b"/>
            <a:pathLst>
              <a:path w="13531206" h="8967995">
                <a:moveTo>
                  <a:pt x="0" y="0"/>
                </a:moveTo>
                <a:lnTo>
                  <a:pt x="13531206" y="0"/>
                </a:lnTo>
                <a:lnTo>
                  <a:pt x="13531206" y="8967995"/>
                </a:lnTo>
                <a:lnTo>
                  <a:pt x="0" y="8967995"/>
                </a:lnTo>
                <a:lnTo>
                  <a:pt x="0" y="0"/>
                </a:lnTo>
                <a:close/>
              </a:path>
            </a:pathLst>
          </a:custGeom>
          <a:blipFill>
            <a:blip r:embed="rId2"/>
            <a:stretch>
              <a:fillRect b="-1277"/>
            </a:stretch>
          </a:blipFill>
        </p:spPr>
        <p:txBody>
          <a:bodyPr/>
          <a:lstStyle/>
          <a:p>
            <a:endParaRPr lang="en-US"/>
          </a:p>
        </p:txBody>
      </p:sp>
      <p:sp>
        <p:nvSpPr>
          <p:cNvPr id="12" name="TextBox 10">
            <a:extLst>
              <a:ext uri="{FF2B5EF4-FFF2-40B4-BE49-F238E27FC236}">
                <a16:creationId xmlns:a16="http://schemas.microsoft.com/office/drawing/2014/main" id="{0BEC4BE4-667F-BB6D-1DAA-3FF39317FDB8}"/>
              </a:ext>
            </a:extLst>
          </p:cNvPr>
          <p:cNvSpPr txBox="1"/>
          <p:nvPr/>
        </p:nvSpPr>
        <p:spPr>
          <a:xfrm>
            <a:off x="8674854" y="3532546"/>
            <a:ext cx="8933673" cy="3325141"/>
          </a:xfrm>
          <a:prstGeom prst="rect">
            <a:avLst/>
          </a:prstGeom>
        </p:spPr>
        <p:txBody>
          <a:bodyPr lIns="0" tIns="0" rIns="0" bIns="0" rtlCol="0" anchor="t">
            <a:spAutoFit/>
          </a:bodyPr>
          <a:lstStyle/>
          <a:p>
            <a:pPr algn="ctr">
              <a:lnSpc>
                <a:spcPts val="13528"/>
              </a:lnSpc>
            </a:pPr>
            <a:r>
              <a:rPr lang="en-US" sz="9600" dirty="0">
                <a:solidFill>
                  <a:schemeClr val="bg1"/>
                </a:solidFill>
                <a:latin typeface="Gotham 2"/>
              </a:rPr>
              <a:t>PART 2:</a:t>
            </a:r>
            <a:endParaRPr lang="en-US" sz="9600">
              <a:solidFill>
                <a:schemeClr val="bg1"/>
              </a:solidFill>
              <a:latin typeface="Gotham 2"/>
            </a:endParaRPr>
          </a:p>
          <a:p>
            <a:pPr algn="ctr">
              <a:lnSpc>
                <a:spcPts val="13528"/>
              </a:lnSpc>
            </a:pPr>
            <a:r>
              <a:rPr lang="en-US" sz="9600" dirty="0">
                <a:solidFill>
                  <a:schemeClr val="bg1"/>
                </a:solidFill>
                <a:latin typeface="Gotham 2"/>
              </a:rPr>
              <a:t>ONE VOICE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9C31E"/>
        </a:solidFill>
        <a:effectLst/>
      </p:bgPr>
    </p:bg>
    <p:spTree>
      <p:nvGrpSpPr>
        <p:cNvPr id="1" name=""/>
        <p:cNvGrpSpPr/>
        <p:nvPr/>
      </p:nvGrpSpPr>
      <p:grpSpPr>
        <a:xfrm>
          <a:off x="0" y="0"/>
          <a:ext cx="0" cy="0"/>
          <a:chOff x="0" y="0"/>
          <a:chExt cx="0" cy="0"/>
        </a:xfrm>
      </p:grpSpPr>
      <p:grpSp>
        <p:nvGrpSpPr>
          <p:cNvPr id="2" name="Group 2"/>
          <p:cNvGrpSpPr/>
          <p:nvPr/>
        </p:nvGrpSpPr>
        <p:grpSpPr>
          <a:xfrm>
            <a:off x="-821317" y="217777"/>
            <a:ext cx="19650329" cy="9345845"/>
            <a:chOff x="0" y="0"/>
            <a:chExt cx="5175395" cy="2461457"/>
          </a:xfrm>
        </p:grpSpPr>
        <p:sp>
          <p:nvSpPr>
            <p:cNvPr id="3" name="Freeform 3"/>
            <p:cNvSpPr/>
            <p:nvPr/>
          </p:nvSpPr>
          <p:spPr>
            <a:xfrm>
              <a:off x="0" y="0"/>
              <a:ext cx="5175395" cy="2461457"/>
            </a:xfrm>
            <a:custGeom>
              <a:avLst/>
              <a:gdLst/>
              <a:ahLst/>
              <a:cxnLst/>
              <a:rect l="l" t="t" r="r" b="b"/>
              <a:pathLst>
                <a:path w="5175395" h="2461457">
                  <a:moveTo>
                    <a:pt x="20093" y="0"/>
                  </a:moveTo>
                  <a:lnTo>
                    <a:pt x="5155302" y="0"/>
                  </a:lnTo>
                  <a:cubicBezTo>
                    <a:pt x="5166399" y="0"/>
                    <a:pt x="5175395" y="8996"/>
                    <a:pt x="5175395" y="20093"/>
                  </a:cubicBezTo>
                  <a:lnTo>
                    <a:pt x="5175395" y="2441364"/>
                  </a:lnTo>
                  <a:cubicBezTo>
                    <a:pt x="5175395" y="2446693"/>
                    <a:pt x="5173278" y="2451804"/>
                    <a:pt x="5169510" y="2455572"/>
                  </a:cubicBezTo>
                  <a:cubicBezTo>
                    <a:pt x="5165742" y="2459340"/>
                    <a:pt x="5160631" y="2461457"/>
                    <a:pt x="5155302" y="2461457"/>
                  </a:cubicBezTo>
                  <a:lnTo>
                    <a:pt x="20093" y="2461457"/>
                  </a:lnTo>
                  <a:cubicBezTo>
                    <a:pt x="14764" y="2461457"/>
                    <a:pt x="9653" y="2459340"/>
                    <a:pt x="5885" y="2455572"/>
                  </a:cubicBezTo>
                  <a:cubicBezTo>
                    <a:pt x="2117" y="2451804"/>
                    <a:pt x="0" y="2446693"/>
                    <a:pt x="0" y="2441364"/>
                  </a:cubicBezTo>
                  <a:lnTo>
                    <a:pt x="0" y="20093"/>
                  </a:lnTo>
                  <a:cubicBezTo>
                    <a:pt x="0" y="14764"/>
                    <a:pt x="2117" y="9653"/>
                    <a:pt x="5885" y="5885"/>
                  </a:cubicBezTo>
                  <a:cubicBezTo>
                    <a:pt x="9653" y="2117"/>
                    <a:pt x="14764" y="0"/>
                    <a:pt x="20093" y="0"/>
                  </a:cubicBez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rot="-5400000">
            <a:off x="8838234" y="830163"/>
            <a:ext cx="611532" cy="18288000"/>
            <a:chOff x="0" y="0"/>
            <a:chExt cx="161062" cy="4816593"/>
          </a:xfrm>
        </p:grpSpPr>
        <p:sp>
          <p:nvSpPr>
            <p:cNvPr id="6" name="Freeform 6"/>
            <p:cNvSpPr/>
            <p:nvPr/>
          </p:nvSpPr>
          <p:spPr>
            <a:xfrm>
              <a:off x="0" y="0"/>
              <a:ext cx="161062" cy="4816592"/>
            </a:xfrm>
            <a:custGeom>
              <a:avLst/>
              <a:gdLst/>
              <a:ahLst/>
              <a:cxnLst/>
              <a:rect l="l" t="t" r="r" b="b"/>
              <a:pathLst>
                <a:path w="161062" h="4816592">
                  <a:moveTo>
                    <a:pt x="0" y="0"/>
                  </a:moveTo>
                  <a:lnTo>
                    <a:pt x="161062" y="0"/>
                  </a:lnTo>
                  <a:lnTo>
                    <a:pt x="161062" y="4816592"/>
                  </a:lnTo>
                  <a:lnTo>
                    <a:pt x="0" y="4816592"/>
                  </a:lnTo>
                  <a:close/>
                </a:path>
              </a:pathLst>
            </a:custGeom>
            <a:solidFill>
              <a:srgbClr val="009DDC"/>
            </a:solidFill>
          </p:spPr>
          <p:txBody>
            <a:bodyPr/>
            <a:lstStyle/>
            <a:p>
              <a:endParaRPr lang="en-US"/>
            </a:p>
          </p:txBody>
        </p:sp>
        <p:sp>
          <p:nvSpPr>
            <p:cNvPr id="7" name="TextBox 7"/>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8" name="Freeform 8"/>
          <p:cNvSpPr/>
          <p:nvPr/>
        </p:nvSpPr>
        <p:spPr>
          <a:xfrm>
            <a:off x="7739548" y="9668397"/>
            <a:ext cx="1988048" cy="515717"/>
          </a:xfrm>
          <a:custGeom>
            <a:avLst/>
            <a:gdLst/>
            <a:ahLst/>
            <a:cxnLst/>
            <a:rect l="l" t="t" r="r" b="b"/>
            <a:pathLst>
              <a:path w="1988048" h="515717">
                <a:moveTo>
                  <a:pt x="0" y="0"/>
                </a:moveTo>
                <a:lnTo>
                  <a:pt x="1988048" y="0"/>
                </a:lnTo>
                <a:lnTo>
                  <a:pt x="1988048" y="515717"/>
                </a:lnTo>
                <a:lnTo>
                  <a:pt x="0" y="515717"/>
                </a:lnTo>
                <a:lnTo>
                  <a:pt x="0" y="0"/>
                </a:lnTo>
                <a:close/>
              </a:path>
            </a:pathLst>
          </a:custGeom>
          <a:blipFill>
            <a:blip r:embed="rId3"/>
            <a:stretch>
              <a:fillRect/>
            </a:stretch>
          </a:blipFill>
        </p:spPr>
        <p:txBody>
          <a:bodyPr/>
          <a:lstStyle/>
          <a:p>
            <a:endParaRPr lang="en-US"/>
          </a:p>
        </p:txBody>
      </p:sp>
      <p:sp>
        <p:nvSpPr>
          <p:cNvPr id="9" name="Freeform 9"/>
          <p:cNvSpPr/>
          <p:nvPr/>
        </p:nvSpPr>
        <p:spPr>
          <a:xfrm>
            <a:off x="6091198" y="3665989"/>
            <a:ext cx="5845623" cy="5812966"/>
          </a:xfrm>
          <a:custGeom>
            <a:avLst/>
            <a:gdLst/>
            <a:ahLst/>
            <a:cxnLst/>
            <a:rect l="l" t="t" r="r" b="b"/>
            <a:pathLst>
              <a:path w="6711036" h="6711036">
                <a:moveTo>
                  <a:pt x="0" y="0"/>
                </a:moveTo>
                <a:lnTo>
                  <a:pt x="6711036" y="0"/>
                </a:lnTo>
                <a:lnTo>
                  <a:pt x="6711036" y="6711036"/>
                </a:lnTo>
                <a:lnTo>
                  <a:pt x="0" y="6711036"/>
                </a:lnTo>
                <a:lnTo>
                  <a:pt x="0" y="0"/>
                </a:lnTo>
                <a:close/>
              </a:path>
            </a:pathLst>
          </a:custGeom>
          <a:blipFill>
            <a:blip r:embed="rId4"/>
            <a:stretch>
              <a:fillRect/>
            </a:stretch>
          </a:blipFill>
        </p:spPr>
        <p:txBody>
          <a:bodyPr/>
          <a:lstStyle/>
          <a:p>
            <a:endParaRPr lang="en-US"/>
          </a:p>
        </p:txBody>
      </p:sp>
      <p:sp>
        <p:nvSpPr>
          <p:cNvPr id="10" name="TextBox 10"/>
          <p:cNvSpPr txBox="1"/>
          <p:nvPr/>
        </p:nvSpPr>
        <p:spPr>
          <a:xfrm>
            <a:off x="527398" y="908832"/>
            <a:ext cx="17168561" cy="4428905"/>
          </a:xfrm>
          <a:prstGeom prst="rect">
            <a:avLst/>
          </a:prstGeom>
        </p:spPr>
        <p:txBody>
          <a:bodyPr lIns="0" tIns="0" rIns="0" bIns="0" rtlCol="0" anchor="t">
            <a:spAutoFit/>
          </a:bodyPr>
          <a:lstStyle/>
          <a:p>
            <a:pPr algn="ctr">
              <a:lnSpc>
                <a:spcPts val="4800"/>
              </a:lnSpc>
            </a:pPr>
            <a:r>
              <a:rPr lang="en-US" sz="5000" dirty="0">
                <a:solidFill>
                  <a:srgbClr val="009DDC"/>
                </a:solidFill>
                <a:latin typeface="Gotham 4"/>
              </a:rPr>
              <a:t>WORLD RELIEF IS A CHRISTIAN ORGANIZATION</a:t>
            </a:r>
          </a:p>
          <a:p>
            <a:pPr algn="ctr">
              <a:lnSpc>
                <a:spcPts val="3900"/>
              </a:lnSpc>
            </a:pPr>
            <a:endParaRPr lang="en-US" sz="4800" dirty="0">
              <a:solidFill>
                <a:srgbClr val="666666"/>
              </a:solidFill>
              <a:ea typeface="+mn-lt"/>
              <a:cs typeface="+mn-lt"/>
            </a:endParaRPr>
          </a:p>
          <a:p>
            <a:pPr>
              <a:lnSpc>
                <a:spcPts val="3900"/>
              </a:lnSpc>
            </a:pPr>
            <a:r>
              <a:rPr lang="en-US" sz="4800" dirty="0">
                <a:solidFill>
                  <a:srgbClr val="666666"/>
                </a:solidFill>
                <a:latin typeface="Gotham 4"/>
                <a:ea typeface="+mn-lt"/>
                <a:cs typeface="+mn-lt"/>
              </a:rPr>
              <a:t>Founded by NAE,</a:t>
            </a:r>
            <a:r>
              <a:rPr lang="en-US" sz="4800" dirty="0">
                <a:solidFill>
                  <a:srgbClr val="666666"/>
                </a:solidFill>
                <a:latin typeface="Gotham 4"/>
                <a:ea typeface="Calibri"/>
                <a:cs typeface="Calibri"/>
              </a:rPr>
              <a:t> a "home" for dozens of Christian churches, denominations, colleges, universities, and organizations.</a:t>
            </a:r>
            <a:endParaRPr lang="en-US" sz="4800" dirty="0">
              <a:solidFill>
                <a:srgbClr val="009DDC"/>
              </a:solidFill>
              <a:latin typeface="Gotham 4"/>
              <a:ea typeface="Calibri"/>
              <a:cs typeface="Calibri"/>
            </a:endParaRPr>
          </a:p>
          <a:p>
            <a:pPr>
              <a:lnSpc>
                <a:spcPts val="4800"/>
              </a:lnSpc>
            </a:pPr>
            <a:endParaRPr lang="en-US" sz="4800" dirty="0">
              <a:solidFill>
                <a:srgbClr val="009DDC"/>
              </a:solidFill>
              <a:latin typeface="Gotham 4"/>
              <a:ea typeface="Calibri"/>
              <a:cs typeface="Calibri"/>
            </a:endParaRPr>
          </a:p>
          <a:p>
            <a:pPr>
              <a:lnSpc>
                <a:spcPts val="4800"/>
              </a:lnSpc>
            </a:pPr>
            <a:endParaRPr lang="en-US" sz="3900">
              <a:solidFill>
                <a:srgbClr val="009DDC"/>
              </a:solidFill>
              <a:latin typeface="Gotham 4"/>
              <a:ea typeface="Calibri"/>
              <a:cs typeface="Calibri"/>
            </a:endParaRPr>
          </a:p>
          <a:p>
            <a:pPr>
              <a:lnSpc>
                <a:spcPts val="4800"/>
              </a:lnSpc>
            </a:pPr>
            <a:endParaRPr lang="en-US" sz="3900">
              <a:solidFill>
                <a:srgbClr val="009DDC"/>
              </a:solidFill>
              <a:latin typeface="Gotham 4"/>
              <a:ea typeface="Calibri"/>
              <a:cs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9C31E"/>
        </a:solidFill>
        <a:effectLst/>
      </p:bgPr>
    </p:bg>
    <p:spTree>
      <p:nvGrpSpPr>
        <p:cNvPr id="1" name=""/>
        <p:cNvGrpSpPr/>
        <p:nvPr/>
      </p:nvGrpSpPr>
      <p:grpSpPr>
        <a:xfrm>
          <a:off x="0" y="0"/>
          <a:ext cx="0" cy="0"/>
          <a:chOff x="0" y="0"/>
          <a:chExt cx="0" cy="0"/>
        </a:xfrm>
      </p:grpSpPr>
      <p:grpSp>
        <p:nvGrpSpPr>
          <p:cNvPr id="2" name="Group 2"/>
          <p:cNvGrpSpPr/>
          <p:nvPr/>
        </p:nvGrpSpPr>
        <p:grpSpPr>
          <a:xfrm>
            <a:off x="-821317" y="217777"/>
            <a:ext cx="19650329" cy="9345845"/>
            <a:chOff x="0" y="0"/>
            <a:chExt cx="5175395" cy="2461457"/>
          </a:xfrm>
        </p:grpSpPr>
        <p:sp>
          <p:nvSpPr>
            <p:cNvPr id="3" name="Freeform 3"/>
            <p:cNvSpPr/>
            <p:nvPr/>
          </p:nvSpPr>
          <p:spPr>
            <a:xfrm>
              <a:off x="0" y="0"/>
              <a:ext cx="5175395" cy="2461457"/>
            </a:xfrm>
            <a:custGeom>
              <a:avLst/>
              <a:gdLst/>
              <a:ahLst/>
              <a:cxnLst/>
              <a:rect l="l" t="t" r="r" b="b"/>
              <a:pathLst>
                <a:path w="5175395" h="2461457">
                  <a:moveTo>
                    <a:pt x="20093" y="0"/>
                  </a:moveTo>
                  <a:lnTo>
                    <a:pt x="5155302" y="0"/>
                  </a:lnTo>
                  <a:cubicBezTo>
                    <a:pt x="5166399" y="0"/>
                    <a:pt x="5175395" y="8996"/>
                    <a:pt x="5175395" y="20093"/>
                  </a:cubicBezTo>
                  <a:lnTo>
                    <a:pt x="5175395" y="2441364"/>
                  </a:lnTo>
                  <a:cubicBezTo>
                    <a:pt x="5175395" y="2446693"/>
                    <a:pt x="5173278" y="2451804"/>
                    <a:pt x="5169510" y="2455572"/>
                  </a:cubicBezTo>
                  <a:cubicBezTo>
                    <a:pt x="5165742" y="2459340"/>
                    <a:pt x="5160631" y="2461457"/>
                    <a:pt x="5155302" y="2461457"/>
                  </a:cubicBezTo>
                  <a:lnTo>
                    <a:pt x="20093" y="2461457"/>
                  </a:lnTo>
                  <a:cubicBezTo>
                    <a:pt x="14764" y="2461457"/>
                    <a:pt x="9653" y="2459340"/>
                    <a:pt x="5885" y="2455572"/>
                  </a:cubicBezTo>
                  <a:cubicBezTo>
                    <a:pt x="2117" y="2451804"/>
                    <a:pt x="0" y="2446693"/>
                    <a:pt x="0" y="2441364"/>
                  </a:cubicBezTo>
                  <a:lnTo>
                    <a:pt x="0" y="20093"/>
                  </a:lnTo>
                  <a:cubicBezTo>
                    <a:pt x="0" y="14764"/>
                    <a:pt x="2117" y="9653"/>
                    <a:pt x="5885" y="5885"/>
                  </a:cubicBezTo>
                  <a:cubicBezTo>
                    <a:pt x="9653" y="2117"/>
                    <a:pt x="14764" y="0"/>
                    <a:pt x="20093" y="0"/>
                  </a:cubicBez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rot="-5400000">
            <a:off x="8838234" y="830163"/>
            <a:ext cx="611532" cy="18288000"/>
            <a:chOff x="0" y="0"/>
            <a:chExt cx="161062" cy="4816593"/>
          </a:xfrm>
        </p:grpSpPr>
        <p:sp>
          <p:nvSpPr>
            <p:cNvPr id="6" name="Freeform 6"/>
            <p:cNvSpPr/>
            <p:nvPr/>
          </p:nvSpPr>
          <p:spPr>
            <a:xfrm>
              <a:off x="0" y="0"/>
              <a:ext cx="161062" cy="4816592"/>
            </a:xfrm>
            <a:custGeom>
              <a:avLst/>
              <a:gdLst/>
              <a:ahLst/>
              <a:cxnLst/>
              <a:rect l="l" t="t" r="r" b="b"/>
              <a:pathLst>
                <a:path w="161062" h="4816592">
                  <a:moveTo>
                    <a:pt x="0" y="0"/>
                  </a:moveTo>
                  <a:lnTo>
                    <a:pt x="161062" y="0"/>
                  </a:lnTo>
                  <a:lnTo>
                    <a:pt x="161062" y="4816592"/>
                  </a:lnTo>
                  <a:lnTo>
                    <a:pt x="0" y="4816592"/>
                  </a:lnTo>
                  <a:close/>
                </a:path>
              </a:pathLst>
            </a:custGeom>
            <a:solidFill>
              <a:srgbClr val="009DDC"/>
            </a:solidFill>
          </p:spPr>
          <p:txBody>
            <a:bodyPr/>
            <a:lstStyle/>
            <a:p>
              <a:endParaRPr lang="en-US"/>
            </a:p>
          </p:txBody>
        </p:sp>
        <p:sp>
          <p:nvSpPr>
            <p:cNvPr id="7" name="TextBox 7"/>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8" name="Freeform 8"/>
          <p:cNvSpPr/>
          <p:nvPr/>
        </p:nvSpPr>
        <p:spPr>
          <a:xfrm>
            <a:off x="7739548" y="9668397"/>
            <a:ext cx="1988048" cy="515717"/>
          </a:xfrm>
          <a:custGeom>
            <a:avLst/>
            <a:gdLst/>
            <a:ahLst/>
            <a:cxnLst/>
            <a:rect l="l" t="t" r="r" b="b"/>
            <a:pathLst>
              <a:path w="1988048" h="515717">
                <a:moveTo>
                  <a:pt x="0" y="0"/>
                </a:moveTo>
                <a:lnTo>
                  <a:pt x="1988048" y="0"/>
                </a:lnTo>
                <a:lnTo>
                  <a:pt x="1988048" y="515717"/>
                </a:lnTo>
                <a:lnTo>
                  <a:pt x="0" y="515717"/>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894023" y="1454995"/>
            <a:ext cx="16629406" cy="6309420"/>
          </a:xfrm>
          <a:prstGeom prst="rect">
            <a:avLst/>
          </a:prstGeom>
        </p:spPr>
        <p:txBody>
          <a:bodyPr lIns="0" tIns="0" rIns="0" bIns="0" rtlCol="0" anchor="t">
            <a:spAutoFit/>
          </a:bodyPr>
          <a:lstStyle/>
          <a:p>
            <a:pPr algn="ctr">
              <a:lnSpc>
                <a:spcPts val="5999"/>
              </a:lnSpc>
            </a:pPr>
            <a:r>
              <a:rPr lang="en-US" sz="5000" dirty="0">
                <a:solidFill>
                  <a:srgbClr val="009DDC"/>
                </a:solidFill>
                <a:latin typeface="Gotham 4"/>
              </a:rPr>
              <a:t>HISTORY - KEY POINTS</a:t>
            </a:r>
          </a:p>
          <a:p>
            <a:pPr>
              <a:lnSpc>
                <a:spcPts val="4800"/>
              </a:lnSpc>
            </a:pPr>
            <a:endParaRPr lang="en-US" sz="5999">
              <a:solidFill>
                <a:srgbClr val="009DDC"/>
              </a:solidFill>
              <a:latin typeface="Gotham 4"/>
            </a:endParaRPr>
          </a:p>
          <a:p>
            <a:pPr marL="1036320" lvl="1" indent="-518160">
              <a:lnSpc>
                <a:spcPts val="4800"/>
              </a:lnSpc>
              <a:buFont typeface="Arial"/>
              <a:buChar char="•"/>
            </a:pPr>
            <a:r>
              <a:rPr lang="en-US" sz="4800" dirty="0">
                <a:solidFill>
                  <a:srgbClr val="666666"/>
                </a:solidFill>
                <a:latin typeface="Gotham 4"/>
              </a:rPr>
              <a:t>Global (both int'l and U.S. programs)</a:t>
            </a:r>
          </a:p>
          <a:p>
            <a:pPr>
              <a:lnSpc>
                <a:spcPts val="4800"/>
              </a:lnSpc>
            </a:pPr>
            <a:endParaRPr lang="en-US" sz="4800">
              <a:solidFill>
                <a:srgbClr val="666666"/>
              </a:solidFill>
              <a:latin typeface="Gotham 4"/>
            </a:endParaRPr>
          </a:p>
          <a:p>
            <a:pPr marL="1036320" lvl="1" indent="-518160">
              <a:lnSpc>
                <a:spcPts val="4800"/>
              </a:lnSpc>
              <a:buFont typeface="Arial"/>
              <a:buChar char="•"/>
            </a:pPr>
            <a:r>
              <a:rPr lang="en-US" sz="4800" dirty="0">
                <a:solidFill>
                  <a:srgbClr val="666666"/>
                </a:solidFill>
                <a:latin typeface="Gotham 4"/>
              </a:rPr>
              <a:t>First response: Relief for WWII victims in Europe</a:t>
            </a:r>
          </a:p>
          <a:p>
            <a:pPr>
              <a:lnSpc>
                <a:spcPts val="4800"/>
              </a:lnSpc>
            </a:pPr>
            <a:endParaRPr lang="en-US" sz="4800">
              <a:solidFill>
                <a:srgbClr val="666666"/>
              </a:solidFill>
              <a:latin typeface="Gotham 4"/>
            </a:endParaRPr>
          </a:p>
          <a:p>
            <a:pPr marL="1036320" lvl="1" indent="-518160">
              <a:lnSpc>
                <a:spcPts val="4800"/>
              </a:lnSpc>
              <a:buFont typeface="Arial"/>
              <a:buChar char="•"/>
            </a:pPr>
            <a:r>
              <a:rPr lang="en-US" sz="4800" dirty="0">
                <a:solidFill>
                  <a:srgbClr val="666666"/>
                </a:solidFill>
                <a:latin typeface="Gotham 4"/>
              </a:rPr>
              <a:t>Served over 100 countries / more than 75 years</a:t>
            </a:r>
          </a:p>
          <a:p>
            <a:pPr>
              <a:lnSpc>
                <a:spcPts val="4800"/>
              </a:lnSpc>
            </a:pPr>
            <a:endParaRPr lang="en-US" sz="4800">
              <a:solidFill>
                <a:srgbClr val="666666"/>
              </a:solidFill>
              <a:latin typeface="Gotham 4"/>
            </a:endParaRPr>
          </a:p>
          <a:p>
            <a:pPr marL="1036320" lvl="1" indent="-518160">
              <a:lnSpc>
                <a:spcPts val="4800"/>
              </a:lnSpc>
              <a:buFont typeface="Arial"/>
              <a:buChar char="•"/>
            </a:pPr>
            <a:r>
              <a:rPr lang="en-US" sz="4800" dirty="0">
                <a:solidFill>
                  <a:srgbClr val="666666"/>
                </a:solidFill>
                <a:latin typeface="Gotham 4"/>
              </a:rPr>
              <a:t>Focus: sustainable local church-based solutions</a:t>
            </a:r>
          </a:p>
          <a:p>
            <a:pPr>
              <a:lnSpc>
                <a:spcPts val="4800"/>
              </a:lnSpc>
            </a:pPr>
            <a:endParaRPr lang="en-US" sz="4800">
              <a:solidFill>
                <a:srgbClr val="666666"/>
              </a:solidFill>
              <a:latin typeface="Gotham 4"/>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9C31E"/>
        </a:solidFill>
        <a:effectLst/>
      </p:bgPr>
    </p:bg>
    <p:spTree>
      <p:nvGrpSpPr>
        <p:cNvPr id="1" name=""/>
        <p:cNvGrpSpPr/>
        <p:nvPr/>
      </p:nvGrpSpPr>
      <p:grpSpPr>
        <a:xfrm>
          <a:off x="0" y="0"/>
          <a:ext cx="0" cy="0"/>
          <a:chOff x="0" y="0"/>
          <a:chExt cx="0" cy="0"/>
        </a:xfrm>
      </p:grpSpPr>
      <p:grpSp>
        <p:nvGrpSpPr>
          <p:cNvPr id="2" name="Group 2"/>
          <p:cNvGrpSpPr/>
          <p:nvPr/>
        </p:nvGrpSpPr>
        <p:grpSpPr>
          <a:xfrm>
            <a:off x="-821317" y="217777"/>
            <a:ext cx="19650329" cy="9345845"/>
            <a:chOff x="0" y="0"/>
            <a:chExt cx="5175395" cy="2461457"/>
          </a:xfrm>
        </p:grpSpPr>
        <p:sp>
          <p:nvSpPr>
            <p:cNvPr id="3" name="Freeform 3"/>
            <p:cNvSpPr/>
            <p:nvPr/>
          </p:nvSpPr>
          <p:spPr>
            <a:xfrm>
              <a:off x="0" y="0"/>
              <a:ext cx="5175395" cy="2461457"/>
            </a:xfrm>
            <a:custGeom>
              <a:avLst/>
              <a:gdLst/>
              <a:ahLst/>
              <a:cxnLst/>
              <a:rect l="l" t="t" r="r" b="b"/>
              <a:pathLst>
                <a:path w="5175395" h="2461457">
                  <a:moveTo>
                    <a:pt x="20093" y="0"/>
                  </a:moveTo>
                  <a:lnTo>
                    <a:pt x="5155302" y="0"/>
                  </a:lnTo>
                  <a:cubicBezTo>
                    <a:pt x="5166399" y="0"/>
                    <a:pt x="5175395" y="8996"/>
                    <a:pt x="5175395" y="20093"/>
                  </a:cubicBezTo>
                  <a:lnTo>
                    <a:pt x="5175395" y="2441364"/>
                  </a:lnTo>
                  <a:cubicBezTo>
                    <a:pt x="5175395" y="2446693"/>
                    <a:pt x="5173278" y="2451804"/>
                    <a:pt x="5169510" y="2455572"/>
                  </a:cubicBezTo>
                  <a:cubicBezTo>
                    <a:pt x="5165742" y="2459340"/>
                    <a:pt x="5160631" y="2461457"/>
                    <a:pt x="5155302" y="2461457"/>
                  </a:cubicBezTo>
                  <a:lnTo>
                    <a:pt x="20093" y="2461457"/>
                  </a:lnTo>
                  <a:cubicBezTo>
                    <a:pt x="14764" y="2461457"/>
                    <a:pt x="9653" y="2459340"/>
                    <a:pt x="5885" y="2455572"/>
                  </a:cubicBezTo>
                  <a:cubicBezTo>
                    <a:pt x="2117" y="2451804"/>
                    <a:pt x="0" y="2446693"/>
                    <a:pt x="0" y="2441364"/>
                  </a:cubicBezTo>
                  <a:lnTo>
                    <a:pt x="0" y="20093"/>
                  </a:lnTo>
                  <a:cubicBezTo>
                    <a:pt x="0" y="14764"/>
                    <a:pt x="2117" y="9653"/>
                    <a:pt x="5885" y="5885"/>
                  </a:cubicBezTo>
                  <a:cubicBezTo>
                    <a:pt x="9653" y="2117"/>
                    <a:pt x="14764" y="0"/>
                    <a:pt x="20093" y="0"/>
                  </a:cubicBez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rot="-5400000">
            <a:off x="8838234" y="830163"/>
            <a:ext cx="611532" cy="18288000"/>
            <a:chOff x="0" y="0"/>
            <a:chExt cx="161062" cy="4816593"/>
          </a:xfrm>
        </p:grpSpPr>
        <p:sp>
          <p:nvSpPr>
            <p:cNvPr id="6" name="Freeform 6"/>
            <p:cNvSpPr/>
            <p:nvPr/>
          </p:nvSpPr>
          <p:spPr>
            <a:xfrm>
              <a:off x="0" y="0"/>
              <a:ext cx="161062" cy="4816592"/>
            </a:xfrm>
            <a:custGeom>
              <a:avLst/>
              <a:gdLst/>
              <a:ahLst/>
              <a:cxnLst/>
              <a:rect l="l" t="t" r="r" b="b"/>
              <a:pathLst>
                <a:path w="161062" h="4816592">
                  <a:moveTo>
                    <a:pt x="0" y="0"/>
                  </a:moveTo>
                  <a:lnTo>
                    <a:pt x="161062" y="0"/>
                  </a:lnTo>
                  <a:lnTo>
                    <a:pt x="161062" y="4816592"/>
                  </a:lnTo>
                  <a:lnTo>
                    <a:pt x="0" y="4816592"/>
                  </a:lnTo>
                  <a:close/>
                </a:path>
              </a:pathLst>
            </a:custGeom>
            <a:solidFill>
              <a:srgbClr val="009DDC"/>
            </a:solidFill>
          </p:spPr>
          <p:txBody>
            <a:bodyPr/>
            <a:lstStyle/>
            <a:p>
              <a:endParaRPr lang="en-US"/>
            </a:p>
          </p:txBody>
        </p:sp>
        <p:sp>
          <p:nvSpPr>
            <p:cNvPr id="7" name="TextBox 7"/>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8" name="Freeform 8"/>
          <p:cNvSpPr/>
          <p:nvPr/>
        </p:nvSpPr>
        <p:spPr>
          <a:xfrm>
            <a:off x="7739548" y="9668397"/>
            <a:ext cx="1988048" cy="515717"/>
          </a:xfrm>
          <a:custGeom>
            <a:avLst/>
            <a:gdLst/>
            <a:ahLst/>
            <a:cxnLst/>
            <a:rect l="l" t="t" r="r" b="b"/>
            <a:pathLst>
              <a:path w="1988048" h="515717">
                <a:moveTo>
                  <a:pt x="0" y="0"/>
                </a:moveTo>
                <a:lnTo>
                  <a:pt x="1988048" y="0"/>
                </a:lnTo>
                <a:lnTo>
                  <a:pt x="1988048" y="515717"/>
                </a:lnTo>
                <a:lnTo>
                  <a:pt x="0" y="515717"/>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894023" y="1454995"/>
            <a:ext cx="16629406" cy="3231654"/>
          </a:xfrm>
          <a:prstGeom prst="rect">
            <a:avLst/>
          </a:prstGeom>
        </p:spPr>
        <p:txBody>
          <a:bodyPr lIns="0" tIns="0" rIns="0" bIns="0" rtlCol="0" anchor="t">
            <a:spAutoFit/>
          </a:bodyPr>
          <a:lstStyle/>
          <a:p>
            <a:pPr algn="ctr">
              <a:lnSpc>
                <a:spcPts val="5999"/>
              </a:lnSpc>
            </a:pPr>
            <a:r>
              <a:rPr lang="en-US" sz="5000" dirty="0">
                <a:solidFill>
                  <a:srgbClr val="009DDC"/>
                </a:solidFill>
                <a:latin typeface="Gotham 4"/>
              </a:rPr>
              <a:t>WORLD RELIEF'S DNA</a:t>
            </a:r>
            <a:endParaRPr lang="en-US" dirty="0"/>
          </a:p>
          <a:p>
            <a:pPr>
              <a:lnSpc>
                <a:spcPts val="4800"/>
              </a:lnSpc>
            </a:pPr>
            <a:endParaRPr lang="en-US" sz="4800" dirty="0">
              <a:solidFill>
                <a:srgbClr val="666666"/>
              </a:solidFill>
              <a:ea typeface="+mn-lt"/>
              <a:cs typeface="+mn-lt"/>
            </a:endParaRPr>
          </a:p>
          <a:p>
            <a:pPr>
              <a:lnSpc>
                <a:spcPts val="4800"/>
              </a:lnSpc>
            </a:pPr>
            <a:r>
              <a:rPr lang="en-US" sz="4800" dirty="0">
                <a:solidFill>
                  <a:srgbClr val="666666"/>
                </a:solidFill>
                <a:latin typeface="Gotham 4"/>
                <a:ea typeface="+mn-lt"/>
                <a:cs typeface="+mn-lt"/>
              </a:rPr>
              <a:t>MISSION: To boldly engage the world's greatest crises in partnership with the church</a:t>
            </a:r>
            <a:endParaRPr lang="en-US" sz="4800" dirty="0">
              <a:solidFill>
                <a:srgbClr val="666666"/>
              </a:solidFill>
              <a:latin typeface="Gotham 4"/>
              <a:ea typeface="Calibri"/>
              <a:cs typeface="Calibri"/>
            </a:endParaRPr>
          </a:p>
          <a:p>
            <a:pPr>
              <a:lnSpc>
                <a:spcPts val="4800"/>
              </a:lnSpc>
            </a:pPr>
            <a:endParaRPr lang="en-US" sz="4800">
              <a:solidFill>
                <a:srgbClr val="666666"/>
              </a:solidFill>
              <a:latin typeface="Gotham 4"/>
            </a:endParaRPr>
          </a:p>
        </p:txBody>
      </p:sp>
    </p:spTree>
    <p:extLst>
      <p:ext uri="{BB962C8B-B14F-4D97-AF65-F5344CB8AC3E}">
        <p14:creationId xmlns:p14="http://schemas.microsoft.com/office/powerpoint/2010/main" val="29373363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9C31E"/>
        </a:solidFill>
        <a:effectLst/>
      </p:bgPr>
    </p:bg>
    <p:spTree>
      <p:nvGrpSpPr>
        <p:cNvPr id="1" name=""/>
        <p:cNvGrpSpPr/>
        <p:nvPr/>
      </p:nvGrpSpPr>
      <p:grpSpPr>
        <a:xfrm>
          <a:off x="0" y="0"/>
          <a:ext cx="0" cy="0"/>
          <a:chOff x="0" y="0"/>
          <a:chExt cx="0" cy="0"/>
        </a:xfrm>
      </p:grpSpPr>
      <p:grpSp>
        <p:nvGrpSpPr>
          <p:cNvPr id="2" name="Group 2"/>
          <p:cNvGrpSpPr/>
          <p:nvPr/>
        </p:nvGrpSpPr>
        <p:grpSpPr>
          <a:xfrm>
            <a:off x="-821317" y="217777"/>
            <a:ext cx="19650329" cy="9345845"/>
            <a:chOff x="0" y="0"/>
            <a:chExt cx="5175395" cy="2461457"/>
          </a:xfrm>
        </p:grpSpPr>
        <p:sp>
          <p:nvSpPr>
            <p:cNvPr id="3" name="Freeform 3"/>
            <p:cNvSpPr/>
            <p:nvPr/>
          </p:nvSpPr>
          <p:spPr>
            <a:xfrm>
              <a:off x="0" y="0"/>
              <a:ext cx="5175395" cy="2461457"/>
            </a:xfrm>
            <a:custGeom>
              <a:avLst/>
              <a:gdLst/>
              <a:ahLst/>
              <a:cxnLst/>
              <a:rect l="l" t="t" r="r" b="b"/>
              <a:pathLst>
                <a:path w="5175395" h="2461457">
                  <a:moveTo>
                    <a:pt x="20093" y="0"/>
                  </a:moveTo>
                  <a:lnTo>
                    <a:pt x="5155302" y="0"/>
                  </a:lnTo>
                  <a:cubicBezTo>
                    <a:pt x="5166399" y="0"/>
                    <a:pt x="5175395" y="8996"/>
                    <a:pt x="5175395" y="20093"/>
                  </a:cubicBezTo>
                  <a:lnTo>
                    <a:pt x="5175395" y="2441364"/>
                  </a:lnTo>
                  <a:cubicBezTo>
                    <a:pt x="5175395" y="2446693"/>
                    <a:pt x="5173278" y="2451804"/>
                    <a:pt x="5169510" y="2455572"/>
                  </a:cubicBezTo>
                  <a:cubicBezTo>
                    <a:pt x="5165742" y="2459340"/>
                    <a:pt x="5160631" y="2461457"/>
                    <a:pt x="5155302" y="2461457"/>
                  </a:cubicBezTo>
                  <a:lnTo>
                    <a:pt x="20093" y="2461457"/>
                  </a:lnTo>
                  <a:cubicBezTo>
                    <a:pt x="14764" y="2461457"/>
                    <a:pt x="9653" y="2459340"/>
                    <a:pt x="5885" y="2455572"/>
                  </a:cubicBezTo>
                  <a:cubicBezTo>
                    <a:pt x="2117" y="2451804"/>
                    <a:pt x="0" y="2446693"/>
                    <a:pt x="0" y="2441364"/>
                  </a:cubicBezTo>
                  <a:lnTo>
                    <a:pt x="0" y="20093"/>
                  </a:lnTo>
                  <a:cubicBezTo>
                    <a:pt x="0" y="14764"/>
                    <a:pt x="2117" y="9653"/>
                    <a:pt x="5885" y="5885"/>
                  </a:cubicBezTo>
                  <a:cubicBezTo>
                    <a:pt x="9653" y="2117"/>
                    <a:pt x="14764" y="0"/>
                    <a:pt x="20093" y="0"/>
                  </a:cubicBez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rot="-5400000">
            <a:off x="8838234" y="830163"/>
            <a:ext cx="611532" cy="18288000"/>
            <a:chOff x="0" y="0"/>
            <a:chExt cx="161062" cy="4816593"/>
          </a:xfrm>
        </p:grpSpPr>
        <p:sp>
          <p:nvSpPr>
            <p:cNvPr id="6" name="Freeform 6"/>
            <p:cNvSpPr/>
            <p:nvPr/>
          </p:nvSpPr>
          <p:spPr>
            <a:xfrm>
              <a:off x="0" y="0"/>
              <a:ext cx="161062" cy="4816592"/>
            </a:xfrm>
            <a:custGeom>
              <a:avLst/>
              <a:gdLst/>
              <a:ahLst/>
              <a:cxnLst/>
              <a:rect l="l" t="t" r="r" b="b"/>
              <a:pathLst>
                <a:path w="161062" h="4816592">
                  <a:moveTo>
                    <a:pt x="0" y="0"/>
                  </a:moveTo>
                  <a:lnTo>
                    <a:pt x="161062" y="0"/>
                  </a:lnTo>
                  <a:lnTo>
                    <a:pt x="161062" y="4816592"/>
                  </a:lnTo>
                  <a:lnTo>
                    <a:pt x="0" y="4816592"/>
                  </a:lnTo>
                  <a:close/>
                </a:path>
              </a:pathLst>
            </a:custGeom>
            <a:solidFill>
              <a:srgbClr val="009DDC"/>
            </a:solidFill>
          </p:spPr>
          <p:txBody>
            <a:bodyPr/>
            <a:lstStyle/>
            <a:p>
              <a:endParaRPr lang="en-US"/>
            </a:p>
          </p:txBody>
        </p:sp>
        <p:sp>
          <p:nvSpPr>
            <p:cNvPr id="7" name="TextBox 7"/>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8" name="Freeform 8"/>
          <p:cNvSpPr/>
          <p:nvPr/>
        </p:nvSpPr>
        <p:spPr>
          <a:xfrm>
            <a:off x="7739548" y="9668397"/>
            <a:ext cx="1988048" cy="515717"/>
          </a:xfrm>
          <a:custGeom>
            <a:avLst/>
            <a:gdLst/>
            <a:ahLst/>
            <a:cxnLst/>
            <a:rect l="l" t="t" r="r" b="b"/>
            <a:pathLst>
              <a:path w="1988048" h="515717">
                <a:moveTo>
                  <a:pt x="0" y="0"/>
                </a:moveTo>
                <a:lnTo>
                  <a:pt x="1988048" y="0"/>
                </a:lnTo>
                <a:lnTo>
                  <a:pt x="1988048" y="515717"/>
                </a:lnTo>
                <a:lnTo>
                  <a:pt x="0" y="515717"/>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894023" y="1454995"/>
            <a:ext cx="16629406" cy="6309420"/>
          </a:xfrm>
          <a:prstGeom prst="rect">
            <a:avLst/>
          </a:prstGeom>
        </p:spPr>
        <p:txBody>
          <a:bodyPr lIns="0" tIns="0" rIns="0" bIns="0" rtlCol="0" anchor="t">
            <a:spAutoFit/>
          </a:bodyPr>
          <a:lstStyle/>
          <a:p>
            <a:pPr algn="ctr">
              <a:lnSpc>
                <a:spcPts val="5999"/>
              </a:lnSpc>
            </a:pPr>
            <a:r>
              <a:rPr lang="en-US" sz="5000" dirty="0">
                <a:solidFill>
                  <a:srgbClr val="009DDC"/>
                </a:solidFill>
                <a:latin typeface="Gotham 4"/>
              </a:rPr>
              <a:t>WORLD RELIEF'S DNA</a:t>
            </a:r>
            <a:endParaRPr lang="en-US" dirty="0"/>
          </a:p>
          <a:p>
            <a:pPr>
              <a:lnSpc>
                <a:spcPts val="4800"/>
              </a:lnSpc>
            </a:pPr>
            <a:endParaRPr lang="en-US" sz="4800" dirty="0">
              <a:solidFill>
                <a:srgbClr val="666666"/>
              </a:solidFill>
              <a:ea typeface="+mn-lt"/>
              <a:cs typeface="+mn-lt"/>
            </a:endParaRPr>
          </a:p>
          <a:p>
            <a:pPr>
              <a:lnSpc>
                <a:spcPts val="4800"/>
              </a:lnSpc>
            </a:pPr>
            <a:r>
              <a:rPr lang="en-US" sz="4800" dirty="0">
                <a:solidFill>
                  <a:srgbClr val="666666"/>
                </a:solidFill>
                <a:latin typeface="Gotham 4"/>
                <a:ea typeface="+mn-lt"/>
                <a:cs typeface="+mn-lt"/>
              </a:rPr>
              <a:t>MISSION: To boldly engage the world's greatest crises in partnership with the church</a:t>
            </a:r>
            <a:endParaRPr lang="en-US" dirty="0">
              <a:latin typeface="Gotham 4"/>
              <a:cs typeface="Calibri"/>
            </a:endParaRPr>
          </a:p>
          <a:p>
            <a:pPr>
              <a:lnSpc>
                <a:spcPts val="4800"/>
              </a:lnSpc>
            </a:pPr>
            <a:endParaRPr lang="en-US" sz="4800" dirty="0">
              <a:solidFill>
                <a:srgbClr val="666666"/>
              </a:solidFill>
              <a:latin typeface="Gotham 4"/>
              <a:cs typeface="Calibri"/>
            </a:endParaRPr>
          </a:p>
          <a:p>
            <a:pPr>
              <a:lnSpc>
                <a:spcPts val="4800"/>
              </a:lnSpc>
            </a:pPr>
            <a:r>
              <a:rPr lang="en-US" sz="4800" dirty="0">
                <a:solidFill>
                  <a:srgbClr val="666666"/>
                </a:solidFill>
                <a:latin typeface="Gotham 4"/>
                <a:ea typeface="+mn-lt"/>
                <a:cs typeface="+mn-lt"/>
              </a:rPr>
              <a:t>VISION: We envision thriving, welcoming communities where families flourish and people experience restorative relationships with God, their neighbors, themselves, and all of creation</a:t>
            </a:r>
            <a:endParaRPr lang="en-US" sz="4800" dirty="0">
              <a:solidFill>
                <a:srgbClr val="666666"/>
              </a:solidFill>
              <a:latin typeface="Gotham 4"/>
              <a:ea typeface="Calibri"/>
              <a:cs typeface="Calibri"/>
            </a:endParaRPr>
          </a:p>
          <a:p>
            <a:pPr>
              <a:lnSpc>
                <a:spcPts val="4800"/>
              </a:lnSpc>
            </a:pPr>
            <a:endParaRPr lang="en-US" sz="4800">
              <a:solidFill>
                <a:srgbClr val="666666"/>
              </a:solidFill>
              <a:latin typeface="Gotham 4"/>
            </a:endParaRPr>
          </a:p>
        </p:txBody>
      </p:sp>
    </p:spTree>
    <p:extLst>
      <p:ext uri="{BB962C8B-B14F-4D97-AF65-F5344CB8AC3E}">
        <p14:creationId xmlns:p14="http://schemas.microsoft.com/office/powerpoint/2010/main" val="41407568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9C31E"/>
        </a:solidFill>
        <a:effectLst/>
      </p:bgPr>
    </p:bg>
    <p:spTree>
      <p:nvGrpSpPr>
        <p:cNvPr id="1" name=""/>
        <p:cNvGrpSpPr/>
        <p:nvPr/>
      </p:nvGrpSpPr>
      <p:grpSpPr>
        <a:xfrm>
          <a:off x="0" y="0"/>
          <a:ext cx="0" cy="0"/>
          <a:chOff x="0" y="0"/>
          <a:chExt cx="0" cy="0"/>
        </a:xfrm>
      </p:grpSpPr>
      <p:grpSp>
        <p:nvGrpSpPr>
          <p:cNvPr id="2" name="Group 2"/>
          <p:cNvGrpSpPr/>
          <p:nvPr/>
        </p:nvGrpSpPr>
        <p:grpSpPr>
          <a:xfrm>
            <a:off x="-821317" y="217777"/>
            <a:ext cx="19650329" cy="9345845"/>
            <a:chOff x="0" y="0"/>
            <a:chExt cx="5175395" cy="2461457"/>
          </a:xfrm>
        </p:grpSpPr>
        <p:sp>
          <p:nvSpPr>
            <p:cNvPr id="3" name="Freeform 3"/>
            <p:cNvSpPr/>
            <p:nvPr/>
          </p:nvSpPr>
          <p:spPr>
            <a:xfrm>
              <a:off x="0" y="0"/>
              <a:ext cx="5175395" cy="2461457"/>
            </a:xfrm>
            <a:custGeom>
              <a:avLst/>
              <a:gdLst/>
              <a:ahLst/>
              <a:cxnLst/>
              <a:rect l="l" t="t" r="r" b="b"/>
              <a:pathLst>
                <a:path w="5175395" h="2461457">
                  <a:moveTo>
                    <a:pt x="20093" y="0"/>
                  </a:moveTo>
                  <a:lnTo>
                    <a:pt x="5155302" y="0"/>
                  </a:lnTo>
                  <a:cubicBezTo>
                    <a:pt x="5166399" y="0"/>
                    <a:pt x="5175395" y="8996"/>
                    <a:pt x="5175395" y="20093"/>
                  </a:cubicBezTo>
                  <a:lnTo>
                    <a:pt x="5175395" y="2441364"/>
                  </a:lnTo>
                  <a:cubicBezTo>
                    <a:pt x="5175395" y="2446693"/>
                    <a:pt x="5173278" y="2451804"/>
                    <a:pt x="5169510" y="2455572"/>
                  </a:cubicBezTo>
                  <a:cubicBezTo>
                    <a:pt x="5165742" y="2459340"/>
                    <a:pt x="5160631" y="2461457"/>
                    <a:pt x="5155302" y="2461457"/>
                  </a:cubicBezTo>
                  <a:lnTo>
                    <a:pt x="20093" y="2461457"/>
                  </a:lnTo>
                  <a:cubicBezTo>
                    <a:pt x="14764" y="2461457"/>
                    <a:pt x="9653" y="2459340"/>
                    <a:pt x="5885" y="2455572"/>
                  </a:cubicBezTo>
                  <a:cubicBezTo>
                    <a:pt x="2117" y="2451804"/>
                    <a:pt x="0" y="2446693"/>
                    <a:pt x="0" y="2441364"/>
                  </a:cubicBezTo>
                  <a:lnTo>
                    <a:pt x="0" y="20093"/>
                  </a:lnTo>
                  <a:cubicBezTo>
                    <a:pt x="0" y="14764"/>
                    <a:pt x="2117" y="9653"/>
                    <a:pt x="5885" y="5885"/>
                  </a:cubicBezTo>
                  <a:cubicBezTo>
                    <a:pt x="9653" y="2117"/>
                    <a:pt x="14764" y="0"/>
                    <a:pt x="20093" y="0"/>
                  </a:cubicBez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rot="-5400000">
            <a:off x="8838234" y="830163"/>
            <a:ext cx="611532" cy="18288000"/>
            <a:chOff x="0" y="0"/>
            <a:chExt cx="161062" cy="4816593"/>
          </a:xfrm>
        </p:grpSpPr>
        <p:sp>
          <p:nvSpPr>
            <p:cNvPr id="6" name="Freeform 6"/>
            <p:cNvSpPr/>
            <p:nvPr/>
          </p:nvSpPr>
          <p:spPr>
            <a:xfrm>
              <a:off x="0" y="0"/>
              <a:ext cx="161062" cy="4816592"/>
            </a:xfrm>
            <a:custGeom>
              <a:avLst/>
              <a:gdLst/>
              <a:ahLst/>
              <a:cxnLst/>
              <a:rect l="l" t="t" r="r" b="b"/>
              <a:pathLst>
                <a:path w="161062" h="4816592">
                  <a:moveTo>
                    <a:pt x="0" y="0"/>
                  </a:moveTo>
                  <a:lnTo>
                    <a:pt x="161062" y="0"/>
                  </a:lnTo>
                  <a:lnTo>
                    <a:pt x="161062" y="4816592"/>
                  </a:lnTo>
                  <a:lnTo>
                    <a:pt x="0" y="4816592"/>
                  </a:lnTo>
                  <a:close/>
                </a:path>
              </a:pathLst>
            </a:custGeom>
            <a:solidFill>
              <a:srgbClr val="009DDC"/>
            </a:solidFill>
          </p:spPr>
          <p:txBody>
            <a:bodyPr/>
            <a:lstStyle/>
            <a:p>
              <a:endParaRPr lang="en-US"/>
            </a:p>
          </p:txBody>
        </p:sp>
        <p:sp>
          <p:nvSpPr>
            <p:cNvPr id="7" name="TextBox 7"/>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8" name="Freeform 8"/>
          <p:cNvSpPr/>
          <p:nvPr/>
        </p:nvSpPr>
        <p:spPr>
          <a:xfrm>
            <a:off x="7739548" y="9668397"/>
            <a:ext cx="1988048" cy="515717"/>
          </a:xfrm>
          <a:custGeom>
            <a:avLst/>
            <a:gdLst/>
            <a:ahLst/>
            <a:cxnLst/>
            <a:rect l="l" t="t" r="r" b="b"/>
            <a:pathLst>
              <a:path w="1988048" h="515717">
                <a:moveTo>
                  <a:pt x="0" y="0"/>
                </a:moveTo>
                <a:lnTo>
                  <a:pt x="1988048" y="0"/>
                </a:lnTo>
                <a:lnTo>
                  <a:pt x="1988048" y="515717"/>
                </a:lnTo>
                <a:lnTo>
                  <a:pt x="0" y="515717"/>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894023" y="1454995"/>
            <a:ext cx="16629406" cy="8156079"/>
          </a:xfrm>
          <a:prstGeom prst="rect">
            <a:avLst/>
          </a:prstGeom>
        </p:spPr>
        <p:txBody>
          <a:bodyPr lIns="0" tIns="0" rIns="0" bIns="0" rtlCol="0" anchor="t">
            <a:spAutoFit/>
          </a:bodyPr>
          <a:lstStyle/>
          <a:p>
            <a:pPr algn="ctr">
              <a:lnSpc>
                <a:spcPts val="5999"/>
              </a:lnSpc>
            </a:pPr>
            <a:r>
              <a:rPr lang="en-US" sz="5000" dirty="0">
                <a:solidFill>
                  <a:srgbClr val="009DDC"/>
                </a:solidFill>
                <a:latin typeface="Gotham 4"/>
              </a:rPr>
              <a:t>WORLD RELIEF'S DNA</a:t>
            </a:r>
            <a:endParaRPr lang="en-US" dirty="0">
              <a:cs typeface="Calibri"/>
            </a:endParaRPr>
          </a:p>
          <a:p>
            <a:pPr>
              <a:lnSpc>
                <a:spcPts val="4800"/>
              </a:lnSpc>
            </a:pPr>
            <a:endParaRPr lang="en-US" sz="4800" dirty="0">
              <a:solidFill>
                <a:srgbClr val="666666"/>
              </a:solidFill>
              <a:ea typeface="+mn-lt"/>
              <a:cs typeface="+mn-lt"/>
            </a:endParaRPr>
          </a:p>
          <a:p>
            <a:pPr>
              <a:lnSpc>
                <a:spcPts val="4800"/>
              </a:lnSpc>
            </a:pPr>
            <a:r>
              <a:rPr lang="en-US" sz="4800" dirty="0">
                <a:solidFill>
                  <a:srgbClr val="666666"/>
                </a:solidFill>
                <a:latin typeface="Gotham 4"/>
                <a:ea typeface="+mn-lt"/>
                <a:cs typeface="+mn-lt"/>
              </a:rPr>
              <a:t>MISSION: To boldly engage the world's greatest crises in partnership with the church</a:t>
            </a:r>
            <a:endParaRPr lang="en-US" sz="4800" dirty="0">
              <a:solidFill>
                <a:srgbClr val="666666"/>
              </a:solidFill>
              <a:latin typeface="Gotham 4"/>
              <a:ea typeface="Calibri"/>
              <a:cs typeface="Calibri"/>
            </a:endParaRPr>
          </a:p>
          <a:p>
            <a:pPr>
              <a:lnSpc>
                <a:spcPts val="4800"/>
              </a:lnSpc>
            </a:pPr>
            <a:endParaRPr lang="en-US" sz="4800" dirty="0">
              <a:solidFill>
                <a:srgbClr val="666666"/>
              </a:solidFill>
              <a:latin typeface="Gotham 4"/>
              <a:cs typeface="Calibri"/>
            </a:endParaRPr>
          </a:p>
          <a:p>
            <a:pPr>
              <a:lnSpc>
                <a:spcPts val="4800"/>
              </a:lnSpc>
            </a:pPr>
            <a:r>
              <a:rPr lang="en-US" sz="4800" dirty="0">
                <a:solidFill>
                  <a:srgbClr val="666666"/>
                </a:solidFill>
                <a:latin typeface="Gotham 4"/>
                <a:ea typeface="+mn-lt"/>
                <a:cs typeface="+mn-lt"/>
              </a:rPr>
              <a:t>VISION: We envision thriving, welcoming communities where families flourish and people experience restorative relationships with God, their neighbors, themselves, and all of creation</a:t>
            </a:r>
            <a:endParaRPr lang="en-US" dirty="0">
              <a:latin typeface="Gotham 4"/>
            </a:endParaRPr>
          </a:p>
          <a:p>
            <a:pPr>
              <a:lnSpc>
                <a:spcPts val="4800"/>
              </a:lnSpc>
            </a:pPr>
            <a:endParaRPr lang="en-US" sz="4800">
              <a:solidFill>
                <a:srgbClr val="666666"/>
              </a:solidFill>
              <a:latin typeface="Gotham 4"/>
            </a:endParaRPr>
          </a:p>
          <a:p>
            <a:pPr>
              <a:lnSpc>
                <a:spcPts val="4800"/>
              </a:lnSpc>
            </a:pPr>
            <a:r>
              <a:rPr lang="en-US" sz="4800" dirty="0">
                <a:solidFill>
                  <a:srgbClr val="666666"/>
                </a:solidFill>
                <a:latin typeface="Gotham 4"/>
                <a:ea typeface="+mn-lt"/>
                <a:cs typeface="+mn-lt"/>
              </a:rPr>
              <a:t>VALUES: the example of Jesus, the local church, people, excellence, empowerment, partnership, prayer</a:t>
            </a:r>
            <a:endParaRPr lang="en-US" dirty="0">
              <a:latin typeface="Gotham 4"/>
            </a:endParaRPr>
          </a:p>
        </p:txBody>
      </p:sp>
    </p:spTree>
    <p:extLst>
      <p:ext uri="{BB962C8B-B14F-4D97-AF65-F5344CB8AC3E}">
        <p14:creationId xmlns:p14="http://schemas.microsoft.com/office/powerpoint/2010/main" val="19285801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9C31E"/>
        </a:solidFill>
        <a:effectLst/>
      </p:bgPr>
    </p:bg>
    <p:spTree>
      <p:nvGrpSpPr>
        <p:cNvPr id="1" name=""/>
        <p:cNvGrpSpPr/>
        <p:nvPr/>
      </p:nvGrpSpPr>
      <p:grpSpPr>
        <a:xfrm>
          <a:off x="0" y="0"/>
          <a:ext cx="0" cy="0"/>
          <a:chOff x="0" y="0"/>
          <a:chExt cx="0" cy="0"/>
        </a:xfrm>
      </p:grpSpPr>
      <p:grpSp>
        <p:nvGrpSpPr>
          <p:cNvPr id="2" name="Group 2"/>
          <p:cNvGrpSpPr/>
          <p:nvPr/>
        </p:nvGrpSpPr>
        <p:grpSpPr>
          <a:xfrm>
            <a:off x="-821317" y="217777"/>
            <a:ext cx="19650329" cy="9345845"/>
            <a:chOff x="0" y="0"/>
            <a:chExt cx="5175395" cy="2461457"/>
          </a:xfrm>
        </p:grpSpPr>
        <p:sp>
          <p:nvSpPr>
            <p:cNvPr id="3" name="Freeform 3"/>
            <p:cNvSpPr/>
            <p:nvPr/>
          </p:nvSpPr>
          <p:spPr>
            <a:xfrm>
              <a:off x="0" y="0"/>
              <a:ext cx="5175395" cy="2461457"/>
            </a:xfrm>
            <a:custGeom>
              <a:avLst/>
              <a:gdLst/>
              <a:ahLst/>
              <a:cxnLst/>
              <a:rect l="l" t="t" r="r" b="b"/>
              <a:pathLst>
                <a:path w="5175395" h="2461457">
                  <a:moveTo>
                    <a:pt x="20093" y="0"/>
                  </a:moveTo>
                  <a:lnTo>
                    <a:pt x="5155302" y="0"/>
                  </a:lnTo>
                  <a:cubicBezTo>
                    <a:pt x="5166399" y="0"/>
                    <a:pt x="5175395" y="8996"/>
                    <a:pt x="5175395" y="20093"/>
                  </a:cubicBezTo>
                  <a:lnTo>
                    <a:pt x="5175395" y="2441364"/>
                  </a:lnTo>
                  <a:cubicBezTo>
                    <a:pt x="5175395" y="2446693"/>
                    <a:pt x="5173278" y="2451804"/>
                    <a:pt x="5169510" y="2455572"/>
                  </a:cubicBezTo>
                  <a:cubicBezTo>
                    <a:pt x="5165742" y="2459340"/>
                    <a:pt x="5160631" y="2461457"/>
                    <a:pt x="5155302" y="2461457"/>
                  </a:cubicBezTo>
                  <a:lnTo>
                    <a:pt x="20093" y="2461457"/>
                  </a:lnTo>
                  <a:cubicBezTo>
                    <a:pt x="14764" y="2461457"/>
                    <a:pt x="9653" y="2459340"/>
                    <a:pt x="5885" y="2455572"/>
                  </a:cubicBezTo>
                  <a:cubicBezTo>
                    <a:pt x="2117" y="2451804"/>
                    <a:pt x="0" y="2446693"/>
                    <a:pt x="0" y="2441364"/>
                  </a:cubicBezTo>
                  <a:lnTo>
                    <a:pt x="0" y="20093"/>
                  </a:lnTo>
                  <a:cubicBezTo>
                    <a:pt x="0" y="14764"/>
                    <a:pt x="2117" y="9653"/>
                    <a:pt x="5885" y="5885"/>
                  </a:cubicBezTo>
                  <a:cubicBezTo>
                    <a:pt x="9653" y="2117"/>
                    <a:pt x="14764" y="0"/>
                    <a:pt x="20093" y="0"/>
                  </a:cubicBez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rot="-5400000">
            <a:off x="8838234" y="830163"/>
            <a:ext cx="611532" cy="18288000"/>
            <a:chOff x="0" y="0"/>
            <a:chExt cx="161062" cy="4816593"/>
          </a:xfrm>
        </p:grpSpPr>
        <p:sp>
          <p:nvSpPr>
            <p:cNvPr id="6" name="Freeform 6"/>
            <p:cNvSpPr/>
            <p:nvPr/>
          </p:nvSpPr>
          <p:spPr>
            <a:xfrm>
              <a:off x="0" y="0"/>
              <a:ext cx="161062" cy="4816592"/>
            </a:xfrm>
            <a:custGeom>
              <a:avLst/>
              <a:gdLst/>
              <a:ahLst/>
              <a:cxnLst/>
              <a:rect l="l" t="t" r="r" b="b"/>
              <a:pathLst>
                <a:path w="161062" h="4816592">
                  <a:moveTo>
                    <a:pt x="0" y="0"/>
                  </a:moveTo>
                  <a:lnTo>
                    <a:pt x="161062" y="0"/>
                  </a:lnTo>
                  <a:lnTo>
                    <a:pt x="161062" y="4816592"/>
                  </a:lnTo>
                  <a:lnTo>
                    <a:pt x="0" y="4816592"/>
                  </a:lnTo>
                  <a:close/>
                </a:path>
              </a:pathLst>
            </a:custGeom>
            <a:solidFill>
              <a:srgbClr val="009DDC"/>
            </a:solidFill>
          </p:spPr>
          <p:txBody>
            <a:bodyPr/>
            <a:lstStyle/>
            <a:p>
              <a:endParaRPr lang="en-US"/>
            </a:p>
          </p:txBody>
        </p:sp>
        <p:sp>
          <p:nvSpPr>
            <p:cNvPr id="7" name="TextBox 7"/>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8" name="Freeform 8"/>
          <p:cNvSpPr/>
          <p:nvPr/>
        </p:nvSpPr>
        <p:spPr>
          <a:xfrm>
            <a:off x="7739548" y="9668397"/>
            <a:ext cx="1988048" cy="515717"/>
          </a:xfrm>
          <a:custGeom>
            <a:avLst/>
            <a:gdLst/>
            <a:ahLst/>
            <a:cxnLst/>
            <a:rect l="l" t="t" r="r" b="b"/>
            <a:pathLst>
              <a:path w="1988048" h="515717">
                <a:moveTo>
                  <a:pt x="0" y="0"/>
                </a:moveTo>
                <a:lnTo>
                  <a:pt x="1988048" y="0"/>
                </a:lnTo>
                <a:lnTo>
                  <a:pt x="1988048" y="515717"/>
                </a:lnTo>
                <a:lnTo>
                  <a:pt x="0" y="515717"/>
                </a:lnTo>
                <a:lnTo>
                  <a:pt x="0" y="0"/>
                </a:lnTo>
                <a:close/>
              </a:path>
            </a:pathLst>
          </a:custGeom>
          <a:blipFill>
            <a:blip r:embed="rId3"/>
            <a:stretch>
              <a:fillRect/>
            </a:stretch>
          </a:blipFill>
        </p:spPr>
        <p:txBody>
          <a:bodyPr/>
          <a:lstStyle/>
          <a:p>
            <a:endParaRPr lang="en-US"/>
          </a:p>
        </p:txBody>
      </p:sp>
      <p:sp>
        <p:nvSpPr>
          <p:cNvPr id="9" name="Freeform 9"/>
          <p:cNvSpPr/>
          <p:nvPr/>
        </p:nvSpPr>
        <p:spPr>
          <a:xfrm>
            <a:off x="15588396" y="6364875"/>
            <a:ext cx="2107562" cy="2893425"/>
          </a:xfrm>
          <a:custGeom>
            <a:avLst/>
            <a:gdLst/>
            <a:ahLst/>
            <a:cxnLst/>
            <a:rect l="l" t="t" r="r" b="b"/>
            <a:pathLst>
              <a:path w="2793362" h="3448596">
                <a:moveTo>
                  <a:pt x="0" y="0"/>
                </a:moveTo>
                <a:lnTo>
                  <a:pt x="2793363" y="0"/>
                </a:lnTo>
                <a:lnTo>
                  <a:pt x="2793363" y="3448596"/>
                </a:lnTo>
                <a:lnTo>
                  <a:pt x="0" y="34485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413098" y="1496661"/>
            <a:ext cx="17168561" cy="7296869"/>
          </a:xfrm>
          <a:prstGeom prst="rect">
            <a:avLst/>
          </a:prstGeom>
        </p:spPr>
        <p:txBody>
          <a:bodyPr lIns="0" tIns="0" rIns="0" bIns="0" rtlCol="0" anchor="t">
            <a:spAutoFit/>
          </a:bodyPr>
          <a:lstStyle/>
          <a:p>
            <a:pPr algn="ctr">
              <a:lnSpc>
                <a:spcPts val="4800"/>
              </a:lnSpc>
            </a:pPr>
            <a:r>
              <a:rPr lang="en-US" sz="5000" dirty="0">
                <a:solidFill>
                  <a:srgbClr val="009DDC"/>
                </a:solidFill>
                <a:latin typeface="Gotham 4"/>
              </a:rPr>
              <a:t>PRIMARY TARGETED AUDIENCES</a:t>
            </a:r>
          </a:p>
          <a:p>
            <a:pPr algn="ctr">
              <a:lnSpc>
                <a:spcPts val="4800"/>
              </a:lnSpc>
            </a:pPr>
            <a:endParaRPr lang="en-US" sz="4800" dirty="0">
              <a:solidFill>
                <a:srgbClr val="009DDC"/>
              </a:solidFill>
              <a:latin typeface="Gotham 4"/>
            </a:endParaRPr>
          </a:p>
          <a:p>
            <a:pPr>
              <a:lnSpc>
                <a:spcPts val="4800"/>
              </a:lnSpc>
            </a:pPr>
            <a:r>
              <a:rPr lang="en-US" sz="4800" dirty="0">
                <a:solidFill>
                  <a:srgbClr val="009DDC"/>
                </a:solidFill>
                <a:latin typeface="Gotham 4"/>
              </a:rPr>
              <a:t>Christian churches, organizations, and leaders</a:t>
            </a:r>
            <a:endParaRPr lang="en-US" dirty="0">
              <a:ea typeface="Calibri"/>
              <a:cs typeface="Calibri"/>
            </a:endParaRPr>
          </a:p>
          <a:p>
            <a:pPr algn="ctr">
              <a:lnSpc>
                <a:spcPts val="4800"/>
              </a:lnSpc>
            </a:pPr>
            <a:endParaRPr lang="en-US" sz="4800">
              <a:solidFill>
                <a:srgbClr val="009DDC"/>
              </a:solidFill>
              <a:latin typeface="Gotham 4"/>
            </a:endParaRPr>
          </a:p>
          <a:p>
            <a:pPr marL="1014730" lvl="1" indent="-507365">
              <a:lnSpc>
                <a:spcPts val="4700"/>
              </a:lnSpc>
              <a:buFont typeface="Arial"/>
              <a:buChar char="•"/>
            </a:pPr>
            <a:r>
              <a:rPr lang="en-US" sz="4800" dirty="0">
                <a:solidFill>
                  <a:srgbClr val="666666"/>
                </a:solidFill>
                <a:latin typeface="Gotham 4"/>
              </a:rPr>
              <a:t>Why include ethnic/immigrant churches?</a:t>
            </a:r>
          </a:p>
          <a:p>
            <a:pPr>
              <a:lnSpc>
                <a:spcPts val="4800"/>
              </a:lnSpc>
            </a:pPr>
            <a:endParaRPr lang="en-US" sz="4800" dirty="0">
              <a:solidFill>
                <a:srgbClr val="666666"/>
              </a:solidFill>
              <a:latin typeface="Gotham 4"/>
            </a:endParaRPr>
          </a:p>
          <a:p>
            <a:pPr marL="1014730" lvl="1" indent="-507365">
              <a:lnSpc>
                <a:spcPts val="4700"/>
              </a:lnSpc>
              <a:buFont typeface="Arial"/>
              <a:buChar char="•"/>
            </a:pPr>
            <a:r>
              <a:rPr lang="en-US" sz="4800" dirty="0">
                <a:solidFill>
                  <a:srgbClr val="666666"/>
                </a:solidFill>
                <a:latin typeface="Gotham 4"/>
              </a:rPr>
              <a:t>What are examples of church groups?</a:t>
            </a:r>
          </a:p>
          <a:p>
            <a:pPr>
              <a:lnSpc>
                <a:spcPts val="4700"/>
              </a:lnSpc>
            </a:pPr>
            <a:endParaRPr lang="en-US" sz="4800" dirty="0">
              <a:solidFill>
                <a:srgbClr val="666666"/>
              </a:solidFill>
              <a:latin typeface="Gotham 4"/>
            </a:endParaRPr>
          </a:p>
          <a:p>
            <a:pPr marL="1014730" lvl="1" indent="-507365">
              <a:lnSpc>
                <a:spcPts val="4700"/>
              </a:lnSpc>
              <a:buFont typeface="Arial"/>
              <a:buChar char="•"/>
            </a:pPr>
            <a:r>
              <a:rPr lang="en-US" sz="4800" dirty="0">
                <a:solidFill>
                  <a:srgbClr val="666666"/>
                </a:solidFill>
                <a:latin typeface="Gotham 4"/>
              </a:rPr>
              <a:t>What are examples of other Christian organizations?</a:t>
            </a:r>
          </a:p>
          <a:p>
            <a:pPr>
              <a:lnSpc>
                <a:spcPts val="4700"/>
              </a:lnSpc>
            </a:pPr>
            <a:endParaRPr lang="en-US" sz="4800" dirty="0">
              <a:solidFill>
                <a:srgbClr val="666666"/>
              </a:solidFill>
              <a:latin typeface="Gotham 4"/>
            </a:endParaRPr>
          </a:p>
          <a:p>
            <a:pPr marL="1014730" lvl="1" indent="-507365">
              <a:lnSpc>
                <a:spcPts val="4700"/>
              </a:lnSpc>
              <a:buFont typeface="Arial"/>
              <a:buChar char="•"/>
            </a:pPr>
            <a:r>
              <a:rPr lang="en-US" sz="4800" dirty="0">
                <a:solidFill>
                  <a:srgbClr val="666666"/>
                </a:solidFill>
                <a:latin typeface="Gotham 4"/>
              </a:rPr>
              <a:t>What are examples of church leaders?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9C31E"/>
        </a:solidFill>
        <a:effectLst/>
      </p:bgPr>
    </p:bg>
    <p:spTree>
      <p:nvGrpSpPr>
        <p:cNvPr id="1" name=""/>
        <p:cNvGrpSpPr/>
        <p:nvPr/>
      </p:nvGrpSpPr>
      <p:grpSpPr>
        <a:xfrm>
          <a:off x="0" y="0"/>
          <a:ext cx="0" cy="0"/>
          <a:chOff x="0" y="0"/>
          <a:chExt cx="0" cy="0"/>
        </a:xfrm>
      </p:grpSpPr>
      <p:grpSp>
        <p:nvGrpSpPr>
          <p:cNvPr id="2" name="Group 2"/>
          <p:cNvGrpSpPr/>
          <p:nvPr/>
        </p:nvGrpSpPr>
        <p:grpSpPr>
          <a:xfrm>
            <a:off x="-821317" y="217777"/>
            <a:ext cx="19650329" cy="9345845"/>
            <a:chOff x="0" y="0"/>
            <a:chExt cx="5175395" cy="2461457"/>
          </a:xfrm>
        </p:grpSpPr>
        <p:sp>
          <p:nvSpPr>
            <p:cNvPr id="3" name="Freeform 3"/>
            <p:cNvSpPr/>
            <p:nvPr/>
          </p:nvSpPr>
          <p:spPr>
            <a:xfrm>
              <a:off x="0" y="0"/>
              <a:ext cx="5175395" cy="2461457"/>
            </a:xfrm>
            <a:custGeom>
              <a:avLst/>
              <a:gdLst/>
              <a:ahLst/>
              <a:cxnLst/>
              <a:rect l="l" t="t" r="r" b="b"/>
              <a:pathLst>
                <a:path w="5175395" h="2461457">
                  <a:moveTo>
                    <a:pt x="20093" y="0"/>
                  </a:moveTo>
                  <a:lnTo>
                    <a:pt x="5155302" y="0"/>
                  </a:lnTo>
                  <a:cubicBezTo>
                    <a:pt x="5166399" y="0"/>
                    <a:pt x="5175395" y="8996"/>
                    <a:pt x="5175395" y="20093"/>
                  </a:cubicBezTo>
                  <a:lnTo>
                    <a:pt x="5175395" y="2441364"/>
                  </a:lnTo>
                  <a:cubicBezTo>
                    <a:pt x="5175395" y="2446693"/>
                    <a:pt x="5173278" y="2451804"/>
                    <a:pt x="5169510" y="2455572"/>
                  </a:cubicBezTo>
                  <a:cubicBezTo>
                    <a:pt x="5165742" y="2459340"/>
                    <a:pt x="5160631" y="2461457"/>
                    <a:pt x="5155302" y="2461457"/>
                  </a:cubicBezTo>
                  <a:lnTo>
                    <a:pt x="20093" y="2461457"/>
                  </a:lnTo>
                  <a:cubicBezTo>
                    <a:pt x="14764" y="2461457"/>
                    <a:pt x="9653" y="2459340"/>
                    <a:pt x="5885" y="2455572"/>
                  </a:cubicBezTo>
                  <a:cubicBezTo>
                    <a:pt x="2117" y="2451804"/>
                    <a:pt x="0" y="2446693"/>
                    <a:pt x="0" y="2441364"/>
                  </a:cubicBezTo>
                  <a:lnTo>
                    <a:pt x="0" y="20093"/>
                  </a:lnTo>
                  <a:cubicBezTo>
                    <a:pt x="0" y="14764"/>
                    <a:pt x="2117" y="9653"/>
                    <a:pt x="5885" y="5885"/>
                  </a:cubicBezTo>
                  <a:cubicBezTo>
                    <a:pt x="9653" y="2117"/>
                    <a:pt x="14764" y="0"/>
                    <a:pt x="20093" y="0"/>
                  </a:cubicBez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rot="-5400000">
            <a:off x="8838234" y="830163"/>
            <a:ext cx="611532" cy="18288000"/>
            <a:chOff x="0" y="0"/>
            <a:chExt cx="161062" cy="4816593"/>
          </a:xfrm>
        </p:grpSpPr>
        <p:sp>
          <p:nvSpPr>
            <p:cNvPr id="6" name="Freeform 6"/>
            <p:cNvSpPr/>
            <p:nvPr/>
          </p:nvSpPr>
          <p:spPr>
            <a:xfrm>
              <a:off x="0" y="0"/>
              <a:ext cx="161062" cy="4816592"/>
            </a:xfrm>
            <a:custGeom>
              <a:avLst/>
              <a:gdLst/>
              <a:ahLst/>
              <a:cxnLst/>
              <a:rect l="l" t="t" r="r" b="b"/>
              <a:pathLst>
                <a:path w="161062" h="4816592">
                  <a:moveTo>
                    <a:pt x="0" y="0"/>
                  </a:moveTo>
                  <a:lnTo>
                    <a:pt x="161062" y="0"/>
                  </a:lnTo>
                  <a:lnTo>
                    <a:pt x="161062" y="4816592"/>
                  </a:lnTo>
                  <a:lnTo>
                    <a:pt x="0" y="4816592"/>
                  </a:lnTo>
                  <a:close/>
                </a:path>
              </a:pathLst>
            </a:custGeom>
            <a:solidFill>
              <a:srgbClr val="009DDC"/>
            </a:solidFill>
          </p:spPr>
          <p:txBody>
            <a:bodyPr/>
            <a:lstStyle/>
            <a:p>
              <a:endParaRPr lang="en-US"/>
            </a:p>
          </p:txBody>
        </p:sp>
        <p:sp>
          <p:nvSpPr>
            <p:cNvPr id="7" name="TextBox 7"/>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8" name="Freeform 8"/>
          <p:cNvSpPr/>
          <p:nvPr/>
        </p:nvSpPr>
        <p:spPr>
          <a:xfrm>
            <a:off x="7739548" y="9668397"/>
            <a:ext cx="1988048" cy="515717"/>
          </a:xfrm>
          <a:custGeom>
            <a:avLst/>
            <a:gdLst/>
            <a:ahLst/>
            <a:cxnLst/>
            <a:rect l="l" t="t" r="r" b="b"/>
            <a:pathLst>
              <a:path w="1988048" h="515717">
                <a:moveTo>
                  <a:pt x="0" y="0"/>
                </a:moveTo>
                <a:lnTo>
                  <a:pt x="1988048" y="0"/>
                </a:lnTo>
                <a:lnTo>
                  <a:pt x="1988048" y="515717"/>
                </a:lnTo>
                <a:lnTo>
                  <a:pt x="0" y="515717"/>
                </a:lnTo>
                <a:lnTo>
                  <a:pt x="0" y="0"/>
                </a:lnTo>
                <a:close/>
              </a:path>
            </a:pathLst>
          </a:custGeom>
          <a:blipFill>
            <a:blip r:embed="rId3"/>
            <a:stretch>
              <a:fillRect/>
            </a:stretch>
          </a:blipFill>
        </p:spPr>
        <p:txBody>
          <a:bodyPr/>
          <a:lstStyle/>
          <a:p>
            <a:endParaRPr lang="en-US"/>
          </a:p>
        </p:txBody>
      </p:sp>
      <p:sp>
        <p:nvSpPr>
          <p:cNvPr id="9" name="Freeform 9"/>
          <p:cNvSpPr/>
          <p:nvPr/>
        </p:nvSpPr>
        <p:spPr>
          <a:xfrm>
            <a:off x="11497781" y="2710266"/>
            <a:ext cx="8086047" cy="5387329"/>
          </a:xfrm>
          <a:custGeom>
            <a:avLst/>
            <a:gdLst/>
            <a:ahLst/>
            <a:cxnLst/>
            <a:rect l="l" t="t" r="r" b="b"/>
            <a:pathLst>
              <a:path w="8086047" h="5387329">
                <a:moveTo>
                  <a:pt x="0" y="0"/>
                </a:moveTo>
                <a:lnTo>
                  <a:pt x="8086048" y="0"/>
                </a:lnTo>
                <a:lnTo>
                  <a:pt x="8086048" y="5387329"/>
                </a:lnTo>
                <a:lnTo>
                  <a:pt x="0" y="5387329"/>
                </a:lnTo>
                <a:lnTo>
                  <a:pt x="0" y="0"/>
                </a:lnTo>
                <a:close/>
              </a:path>
            </a:pathLst>
          </a:custGeom>
          <a:blipFill>
            <a:blip r:embed="rId4"/>
            <a:stretch>
              <a:fillRect/>
            </a:stretch>
          </a:blipFill>
        </p:spPr>
        <p:txBody>
          <a:bodyPr/>
          <a:lstStyle/>
          <a:p>
            <a:endParaRPr lang="en-US"/>
          </a:p>
        </p:txBody>
      </p:sp>
      <p:sp>
        <p:nvSpPr>
          <p:cNvPr id="10" name="TextBox 10"/>
          <p:cNvSpPr txBox="1"/>
          <p:nvPr/>
        </p:nvSpPr>
        <p:spPr>
          <a:xfrm>
            <a:off x="268603" y="1426420"/>
            <a:ext cx="17686150" cy="4912088"/>
          </a:xfrm>
          <a:prstGeom prst="rect">
            <a:avLst/>
          </a:prstGeom>
        </p:spPr>
        <p:txBody>
          <a:bodyPr lIns="0" tIns="0" rIns="0" bIns="0" rtlCol="0" anchor="t">
            <a:spAutoFit/>
          </a:bodyPr>
          <a:lstStyle/>
          <a:p>
            <a:pPr algn="ctr">
              <a:lnSpc>
                <a:spcPts val="4800"/>
              </a:lnSpc>
            </a:pPr>
            <a:r>
              <a:rPr lang="en-US" sz="5000" dirty="0">
                <a:solidFill>
                  <a:srgbClr val="009DDC"/>
                </a:solidFill>
                <a:latin typeface="Gotham 4"/>
              </a:rPr>
              <a:t>SECONDARY TARGETED AUDIENCES</a:t>
            </a:r>
          </a:p>
          <a:p>
            <a:pPr algn="ctr">
              <a:lnSpc>
                <a:spcPts val="4800"/>
              </a:lnSpc>
            </a:pPr>
            <a:endParaRPr lang="en-US" sz="4800">
              <a:solidFill>
                <a:srgbClr val="009DDC"/>
              </a:solidFill>
              <a:latin typeface="Gotham 4"/>
            </a:endParaRPr>
          </a:p>
          <a:p>
            <a:pPr>
              <a:lnSpc>
                <a:spcPts val="4800"/>
              </a:lnSpc>
            </a:pPr>
            <a:endParaRPr lang="en-US" sz="4800">
              <a:solidFill>
                <a:srgbClr val="009DDC"/>
              </a:solidFill>
              <a:latin typeface="Gotham 4"/>
            </a:endParaRPr>
          </a:p>
          <a:p>
            <a:pPr marL="1036320" lvl="1" indent="-518160">
              <a:lnSpc>
                <a:spcPts val="4800"/>
              </a:lnSpc>
              <a:buFont typeface="Arial"/>
              <a:buChar char="•"/>
            </a:pPr>
            <a:r>
              <a:rPr lang="en-US" sz="4800" dirty="0">
                <a:solidFill>
                  <a:srgbClr val="666666"/>
                </a:solidFill>
                <a:latin typeface="Gotham 4"/>
              </a:rPr>
              <a:t>Individual church members</a:t>
            </a:r>
          </a:p>
          <a:p>
            <a:pPr>
              <a:lnSpc>
                <a:spcPts val="4800"/>
              </a:lnSpc>
            </a:pPr>
            <a:endParaRPr lang="en-US" sz="4800">
              <a:solidFill>
                <a:srgbClr val="666666"/>
              </a:solidFill>
              <a:latin typeface="Gotham 4"/>
            </a:endParaRPr>
          </a:p>
          <a:p>
            <a:pPr marL="1036320" lvl="1" indent="-518160">
              <a:lnSpc>
                <a:spcPts val="4800"/>
              </a:lnSpc>
              <a:buFont typeface="Arial"/>
              <a:buChar char="•"/>
            </a:pPr>
            <a:r>
              <a:rPr lang="en-US" sz="4800" dirty="0">
                <a:solidFill>
                  <a:srgbClr val="666666"/>
                </a:solidFill>
                <a:latin typeface="Gotham 4"/>
              </a:rPr>
              <a:t>Inactive World Relief volunteers</a:t>
            </a:r>
          </a:p>
          <a:p>
            <a:pPr>
              <a:lnSpc>
                <a:spcPts val="4800"/>
              </a:lnSpc>
            </a:pPr>
            <a:endParaRPr lang="en-US" sz="4800">
              <a:solidFill>
                <a:srgbClr val="666666"/>
              </a:solidFill>
              <a:latin typeface="Gotham 4"/>
            </a:endParaRPr>
          </a:p>
          <a:p>
            <a:pPr marL="1036320" lvl="1" indent="-518160">
              <a:lnSpc>
                <a:spcPts val="4800"/>
              </a:lnSpc>
              <a:buFont typeface="Arial"/>
              <a:buChar char="•"/>
            </a:pPr>
            <a:r>
              <a:rPr lang="en-US" sz="4800" dirty="0">
                <a:solidFill>
                  <a:srgbClr val="666666"/>
                </a:solidFill>
                <a:latin typeface="Gotham 4"/>
              </a:rPr>
              <a:t>The public (via social media)</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9C31E"/>
        </a:solidFill>
        <a:effectLst/>
      </p:bgPr>
    </p:bg>
    <p:spTree>
      <p:nvGrpSpPr>
        <p:cNvPr id="1" name=""/>
        <p:cNvGrpSpPr/>
        <p:nvPr/>
      </p:nvGrpSpPr>
      <p:grpSpPr>
        <a:xfrm>
          <a:off x="0" y="0"/>
          <a:ext cx="0" cy="0"/>
          <a:chOff x="0" y="0"/>
          <a:chExt cx="0" cy="0"/>
        </a:xfrm>
      </p:grpSpPr>
      <p:grpSp>
        <p:nvGrpSpPr>
          <p:cNvPr id="2" name="Group 2"/>
          <p:cNvGrpSpPr/>
          <p:nvPr/>
        </p:nvGrpSpPr>
        <p:grpSpPr>
          <a:xfrm>
            <a:off x="-713486" y="322552"/>
            <a:ext cx="19650329" cy="9345845"/>
            <a:chOff x="0" y="0"/>
            <a:chExt cx="5175395" cy="2461457"/>
          </a:xfrm>
        </p:grpSpPr>
        <p:sp>
          <p:nvSpPr>
            <p:cNvPr id="3" name="Freeform 3"/>
            <p:cNvSpPr/>
            <p:nvPr/>
          </p:nvSpPr>
          <p:spPr>
            <a:xfrm>
              <a:off x="0" y="0"/>
              <a:ext cx="5175395" cy="2461457"/>
            </a:xfrm>
            <a:custGeom>
              <a:avLst/>
              <a:gdLst/>
              <a:ahLst/>
              <a:cxnLst/>
              <a:rect l="l" t="t" r="r" b="b"/>
              <a:pathLst>
                <a:path w="5175395" h="2461457">
                  <a:moveTo>
                    <a:pt x="20093" y="0"/>
                  </a:moveTo>
                  <a:lnTo>
                    <a:pt x="5155302" y="0"/>
                  </a:lnTo>
                  <a:cubicBezTo>
                    <a:pt x="5166399" y="0"/>
                    <a:pt x="5175395" y="8996"/>
                    <a:pt x="5175395" y="20093"/>
                  </a:cubicBezTo>
                  <a:lnTo>
                    <a:pt x="5175395" y="2441364"/>
                  </a:lnTo>
                  <a:cubicBezTo>
                    <a:pt x="5175395" y="2446693"/>
                    <a:pt x="5173278" y="2451804"/>
                    <a:pt x="5169510" y="2455572"/>
                  </a:cubicBezTo>
                  <a:cubicBezTo>
                    <a:pt x="5165742" y="2459340"/>
                    <a:pt x="5160631" y="2461457"/>
                    <a:pt x="5155302" y="2461457"/>
                  </a:cubicBezTo>
                  <a:lnTo>
                    <a:pt x="20093" y="2461457"/>
                  </a:lnTo>
                  <a:cubicBezTo>
                    <a:pt x="14764" y="2461457"/>
                    <a:pt x="9653" y="2459340"/>
                    <a:pt x="5885" y="2455572"/>
                  </a:cubicBezTo>
                  <a:cubicBezTo>
                    <a:pt x="2117" y="2451804"/>
                    <a:pt x="0" y="2446693"/>
                    <a:pt x="0" y="2441364"/>
                  </a:cubicBezTo>
                  <a:lnTo>
                    <a:pt x="0" y="20093"/>
                  </a:lnTo>
                  <a:cubicBezTo>
                    <a:pt x="0" y="14764"/>
                    <a:pt x="2117" y="9653"/>
                    <a:pt x="5885" y="5885"/>
                  </a:cubicBezTo>
                  <a:cubicBezTo>
                    <a:pt x="9653" y="2117"/>
                    <a:pt x="14764" y="0"/>
                    <a:pt x="20093" y="0"/>
                  </a:cubicBez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rot="-5400000">
            <a:off x="8838234" y="830163"/>
            <a:ext cx="611532" cy="18288000"/>
            <a:chOff x="0" y="0"/>
            <a:chExt cx="161062" cy="4816593"/>
          </a:xfrm>
        </p:grpSpPr>
        <p:sp>
          <p:nvSpPr>
            <p:cNvPr id="6" name="Freeform 6"/>
            <p:cNvSpPr/>
            <p:nvPr/>
          </p:nvSpPr>
          <p:spPr>
            <a:xfrm>
              <a:off x="0" y="0"/>
              <a:ext cx="161062" cy="4816592"/>
            </a:xfrm>
            <a:custGeom>
              <a:avLst/>
              <a:gdLst/>
              <a:ahLst/>
              <a:cxnLst/>
              <a:rect l="l" t="t" r="r" b="b"/>
              <a:pathLst>
                <a:path w="161062" h="4816592">
                  <a:moveTo>
                    <a:pt x="0" y="0"/>
                  </a:moveTo>
                  <a:lnTo>
                    <a:pt x="161062" y="0"/>
                  </a:lnTo>
                  <a:lnTo>
                    <a:pt x="161062" y="4816592"/>
                  </a:lnTo>
                  <a:lnTo>
                    <a:pt x="0" y="4816592"/>
                  </a:lnTo>
                  <a:close/>
                </a:path>
              </a:pathLst>
            </a:custGeom>
            <a:solidFill>
              <a:srgbClr val="009DDC"/>
            </a:solidFill>
          </p:spPr>
          <p:txBody>
            <a:bodyPr/>
            <a:lstStyle/>
            <a:p>
              <a:endParaRPr lang="en-US"/>
            </a:p>
          </p:txBody>
        </p:sp>
        <p:sp>
          <p:nvSpPr>
            <p:cNvPr id="7" name="TextBox 7"/>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8" name="Freeform 8"/>
          <p:cNvSpPr/>
          <p:nvPr/>
        </p:nvSpPr>
        <p:spPr>
          <a:xfrm>
            <a:off x="7739548" y="9668397"/>
            <a:ext cx="1988048" cy="515717"/>
          </a:xfrm>
          <a:custGeom>
            <a:avLst/>
            <a:gdLst/>
            <a:ahLst/>
            <a:cxnLst/>
            <a:rect l="l" t="t" r="r" b="b"/>
            <a:pathLst>
              <a:path w="1988048" h="515717">
                <a:moveTo>
                  <a:pt x="0" y="0"/>
                </a:moveTo>
                <a:lnTo>
                  <a:pt x="1988048" y="0"/>
                </a:lnTo>
                <a:lnTo>
                  <a:pt x="1988048" y="515717"/>
                </a:lnTo>
                <a:lnTo>
                  <a:pt x="0" y="515717"/>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268603" y="1426420"/>
            <a:ext cx="17686150" cy="5521575"/>
          </a:xfrm>
          <a:prstGeom prst="rect">
            <a:avLst/>
          </a:prstGeom>
        </p:spPr>
        <p:txBody>
          <a:bodyPr lIns="0" tIns="0" rIns="0" bIns="0" rtlCol="0" anchor="t">
            <a:spAutoFit/>
          </a:bodyPr>
          <a:lstStyle/>
          <a:p>
            <a:pPr algn="ctr">
              <a:lnSpc>
                <a:spcPts val="4800"/>
              </a:lnSpc>
            </a:pPr>
            <a:r>
              <a:rPr lang="en-US" sz="5000" dirty="0">
                <a:solidFill>
                  <a:srgbClr val="009DDC"/>
                </a:solidFill>
                <a:latin typeface="Gotham 4"/>
              </a:rPr>
              <a:t>NON-TARGETED AUDIENCES</a:t>
            </a:r>
          </a:p>
          <a:p>
            <a:pPr algn="ctr">
              <a:lnSpc>
                <a:spcPts val="4800"/>
              </a:lnSpc>
            </a:pPr>
            <a:endParaRPr lang="en-US" sz="4800">
              <a:solidFill>
                <a:srgbClr val="009DDC"/>
              </a:solidFill>
              <a:latin typeface="Gotham 4"/>
            </a:endParaRPr>
          </a:p>
          <a:p>
            <a:pPr marL="1036320" lvl="1" indent="-518160">
              <a:lnSpc>
                <a:spcPts val="4800"/>
              </a:lnSpc>
              <a:buFont typeface="Arial"/>
              <a:buChar char="•"/>
            </a:pPr>
            <a:r>
              <a:rPr lang="en-US" sz="4800">
                <a:solidFill>
                  <a:srgbClr val="666666"/>
                </a:solidFill>
                <a:latin typeface="Gotham 4"/>
              </a:rPr>
              <a:t>Non-Christian organizations (Why?)</a:t>
            </a:r>
          </a:p>
          <a:p>
            <a:pPr>
              <a:lnSpc>
                <a:spcPts val="4800"/>
              </a:lnSpc>
            </a:pPr>
            <a:endParaRPr lang="en-US" sz="4800">
              <a:solidFill>
                <a:srgbClr val="666666"/>
              </a:solidFill>
              <a:latin typeface="Gotham 4"/>
            </a:endParaRPr>
          </a:p>
          <a:p>
            <a:pPr marL="1036320" lvl="1" indent="-518160">
              <a:lnSpc>
                <a:spcPts val="4800"/>
              </a:lnSpc>
              <a:buFont typeface="Arial"/>
              <a:buChar char="•"/>
            </a:pPr>
            <a:r>
              <a:rPr lang="en-US" sz="4800">
                <a:solidFill>
                  <a:srgbClr val="666666"/>
                </a:solidFill>
                <a:latin typeface="Gotham 4"/>
              </a:rPr>
              <a:t>Schools (Why?)</a:t>
            </a:r>
          </a:p>
          <a:p>
            <a:pPr>
              <a:lnSpc>
                <a:spcPts val="4800"/>
              </a:lnSpc>
            </a:pPr>
            <a:endParaRPr lang="en-US" sz="4800">
              <a:solidFill>
                <a:srgbClr val="666666"/>
              </a:solidFill>
              <a:latin typeface="Gotham 4"/>
            </a:endParaRPr>
          </a:p>
          <a:p>
            <a:pPr marL="1036320" lvl="1" indent="-518160">
              <a:lnSpc>
                <a:spcPts val="4800"/>
              </a:lnSpc>
              <a:buFont typeface="Arial"/>
              <a:buChar char="•"/>
            </a:pPr>
            <a:r>
              <a:rPr lang="en-US" sz="4800">
                <a:solidFill>
                  <a:srgbClr val="666666"/>
                </a:solidFill>
                <a:latin typeface="Gotham 4"/>
              </a:rPr>
              <a:t>Difference between non-targeted VS excluded</a:t>
            </a:r>
          </a:p>
          <a:p>
            <a:pPr>
              <a:lnSpc>
                <a:spcPts val="4800"/>
              </a:lnSpc>
            </a:pPr>
            <a:endParaRPr lang="en-US" sz="4800">
              <a:solidFill>
                <a:srgbClr val="666666"/>
              </a:solidFill>
              <a:latin typeface="Gotham 4"/>
            </a:endParaRPr>
          </a:p>
          <a:p>
            <a:pPr>
              <a:lnSpc>
                <a:spcPts val="4800"/>
              </a:lnSpc>
            </a:pPr>
            <a:endParaRPr lang="en-US" sz="4800">
              <a:solidFill>
                <a:srgbClr val="666666"/>
              </a:solidFill>
              <a:latin typeface="Gotham 4"/>
            </a:endParaRPr>
          </a:p>
        </p:txBody>
      </p:sp>
      <p:sp>
        <p:nvSpPr>
          <p:cNvPr id="10" name="Freeform 10"/>
          <p:cNvSpPr/>
          <p:nvPr/>
        </p:nvSpPr>
        <p:spPr>
          <a:xfrm>
            <a:off x="3868780" y="6199939"/>
            <a:ext cx="10550440" cy="3058361"/>
          </a:xfrm>
          <a:custGeom>
            <a:avLst/>
            <a:gdLst/>
            <a:ahLst/>
            <a:cxnLst/>
            <a:rect l="l" t="t" r="r" b="b"/>
            <a:pathLst>
              <a:path w="10550440" h="3058361">
                <a:moveTo>
                  <a:pt x="0" y="0"/>
                </a:moveTo>
                <a:lnTo>
                  <a:pt x="10550440" y="0"/>
                </a:lnTo>
                <a:lnTo>
                  <a:pt x="10550440" y="3058361"/>
                </a:lnTo>
                <a:lnTo>
                  <a:pt x="0" y="3058361"/>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9DDC"/>
        </a:solidFill>
        <a:effectLst/>
      </p:bgPr>
    </p:bg>
    <p:spTree>
      <p:nvGrpSpPr>
        <p:cNvPr id="1" name=""/>
        <p:cNvGrpSpPr/>
        <p:nvPr/>
      </p:nvGrpSpPr>
      <p:grpSpPr>
        <a:xfrm>
          <a:off x="0" y="0"/>
          <a:ext cx="0" cy="0"/>
          <a:chOff x="0" y="0"/>
          <a:chExt cx="0" cy="0"/>
        </a:xfrm>
      </p:grpSpPr>
      <p:sp>
        <p:nvSpPr>
          <p:cNvPr id="2" name="Freeform 2"/>
          <p:cNvSpPr/>
          <p:nvPr/>
        </p:nvSpPr>
        <p:spPr>
          <a:xfrm>
            <a:off x="7309796" y="9064076"/>
            <a:ext cx="3668409" cy="948018"/>
          </a:xfrm>
          <a:custGeom>
            <a:avLst/>
            <a:gdLst/>
            <a:ahLst/>
            <a:cxnLst/>
            <a:rect l="l" t="t" r="r" b="b"/>
            <a:pathLst>
              <a:path w="11963323" h="3103389">
                <a:moveTo>
                  <a:pt x="0" y="0"/>
                </a:moveTo>
                <a:lnTo>
                  <a:pt x="11963324" y="0"/>
                </a:lnTo>
                <a:lnTo>
                  <a:pt x="11963324" y="3103389"/>
                </a:lnTo>
                <a:lnTo>
                  <a:pt x="0" y="3103389"/>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4087153" y="3543739"/>
            <a:ext cx="10109681" cy="3213700"/>
          </a:xfrm>
          <a:prstGeom prst="rect">
            <a:avLst/>
          </a:prstGeom>
        </p:spPr>
        <p:txBody>
          <a:bodyPr wrap="square" lIns="0" tIns="0" rIns="0" bIns="0" rtlCol="0" anchor="t">
            <a:spAutoFit/>
          </a:bodyPr>
          <a:lstStyle/>
          <a:p>
            <a:pPr algn="ctr">
              <a:lnSpc>
                <a:spcPts val="12880"/>
              </a:lnSpc>
            </a:pPr>
            <a:r>
              <a:rPr lang="en-US" sz="9600" dirty="0">
                <a:solidFill>
                  <a:srgbClr val="FFFFFF"/>
                </a:solidFill>
                <a:latin typeface="Gotham 2"/>
              </a:rPr>
              <a:t>SIMPLIFIED</a:t>
            </a:r>
          </a:p>
          <a:p>
            <a:pPr algn="ctr">
              <a:lnSpc>
                <a:spcPts val="12880"/>
              </a:lnSpc>
            </a:pPr>
            <a:r>
              <a:rPr lang="en-US" sz="9600" dirty="0">
                <a:solidFill>
                  <a:srgbClr val="FFFFFF"/>
                </a:solidFill>
                <a:latin typeface="Gotham 2"/>
              </a:rPr>
              <a:t>BRAND GUIDE</a:t>
            </a:r>
            <a:endParaRPr lang="en-US" sz="9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0287000"/>
          </a:xfrm>
          <a:prstGeom prst="rect">
            <a:avLst/>
          </a:prstGeom>
          <a:solidFill>
            <a:srgbClr val="009DDC">
              <a:alpha val="80000"/>
            </a:srgbClr>
          </a:solidFill>
        </p:spPr>
        <p:txBody>
          <a:bodyPr/>
          <a:lstStyle/>
          <a:p>
            <a:endParaRPr lang="en-US"/>
          </a:p>
        </p:txBody>
      </p:sp>
      <p:grpSp>
        <p:nvGrpSpPr>
          <p:cNvPr id="3" name="Group 3"/>
          <p:cNvGrpSpPr/>
          <p:nvPr/>
        </p:nvGrpSpPr>
        <p:grpSpPr>
          <a:xfrm>
            <a:off x="0" y="503172"/>
            <a:ext cx="221007" cy="9379193"/>
            <a:chOff x="0" y="0"/>
            <a:chExt cx="58208" cy="2470240"/>
          </a:xfrm>
        </p:grpSpPr>
        <p:sp>
          <p:nvSpPr>
            <p:cNvPr id="4" name="Freeform 4"/>
            <p:cNvSpPr/>
            <p:nvPr/>
          </p:nvSpPr>
          <p:spPr>
            <a:xfrm>
              <a:off x="0" y="0"/>
              <a:ext cx="58208" cy="2470240"/>
            </a:xfrm>
            <a:custGeom>
              <a:avLst/>
              <a:gdLst/>
              <a:ahLst/>
              <a:cxnLst/>
              <a:rect l="l" t="t" r="r" b="b"/>
              <a:pathLst>
                <a:path w="58208" h="2470240">
                  <a:moveTo>
                    <a:pt x="0" y="0"/>
                  </a:moveTo>
                  <a:lnTo>
                    <a:pt x="58208" y="0"/>
                  </a:lnTo>
                  <a:lnTo>
                    <a:pt x="58208" y="2470240"/>
                  </a:lnTo>
                  <a:lnTo>
                    <a:pt x="0" y="2470240"/>
                  </a:lnTo>
                  <a:close/>
                </a:path>
              </a:pathLst>
            </a:custGeom>
            <a:solidFill>
              <a:srgbClr val="E9C31E"/>
            </a:solidFill>
          </p:spPr>
          <p:txBody>
            <a:bodyPr/>
            <a:lstStyle/>
            <a:p>
              <a:endParaRPr lang="en-US"/>
            </a:p>
          </p:txBody>
        </p:sp>
        <p:sp>
          <p:nvSpPr>
            <p:cNvPr id="5" name="TextBox 5"/>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6" name="Freeform 6"/>
          <p:cNvSpPr/>
          <p:nvPr/>
        </p:nvSpPr>
        <p:spPr>
          <a:xfrm>
            <a:off x="1171175" y="3457408"/>
            <a:ext cx="1233018" cy="1233018"/>
          </a:xfrm>
          <a:custGeom>
            <a:avLst/>
            <a:gdLst/>
            <a:ahLst/>
            <a:cxnLst/>
            <a:rect l="l" t="t" r="r" b="b"/>
            <a:pathLst>
              <a:path w="1233018" h="1233018">
                <a:moveTo>
                  <a:pt x="0" y="0"/>
                </a:moveTo>
                <a:lnTo>
                  <a:pt x="1233018" y="0"/>
                </a:lnTo>
                <a:lnTo>
                  <a:pt x="1233018" y="1233018"/>
                </a:lnTo>
                <a:lnTo>
                  <a:pt x="0" y="12330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171175" y="5351374"/>
            <a:ext cx="1233018" cy="1233018"/>
          </a:xfrm>
          <a:custGeom>
            <a:avLst/>
            <a:gdLst/>
            <a:ahLst/>
            <a:cxnLst/>
            <a:rect l="l" t="t" r="r" b="b"/>
            <a:pathLst>
              <a:path w="1233018" h="1233018">
                <a:moveTo>
                  <a:pt x="0" y="0"/>
                </a:moveTo>
                <a:lnTo>
                  <a:pt x="1233018" y="0"/>
                </a:lnTo>
                <a:lnTo>
                  <a:pt x="1233018" y="1233017"/>
                </a:lnTo>
                <a:lnTo>
                  <a:pt x="0" y="12330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171175" y="7400656"/>
            <a:ext cx="1233018" cy="1233018"/>
          </a:xfrm>
          <a:custGeom>
            <a:avLst/>
            <a:gdLst/>
            <a:ahLst/>
            <a:cxnLst/>
            <a:rect l="l" t="t" r="r" b="b"/>
            <a:pathLst>
              <a:path w="1233018" h="1233018">
                <a:moveTo>
                  <a:pt x="0" y="0"/>
                </a:moveTo>
                <a:lnTo>
                  <a:pt x="1233018" y="0"/>
                </a:lnTo>
                <a:lnTo>
                  <a:pt x="1233018" y="1233017"/>
                </a:lnTo>
                <a:lnTo>
                  <a:pt x="0" y="12330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9" name="Group 9"/>
          <p:cNvGrpSpPr/>
          <p:nvPr/>
        </p:nvGrpSpPr>
        <p:grpSpPr>
          <a:xfrm>
            <a:off x="221007" y="503172"/>
            <a:ext cx="17602981" cy="9379193"/>
            <a:chOff x="0" y="0"/>
            <a:chExt cx="4636176" cy="2470240"/>
          </a:xfrm>
        </p:grpSpPr>
        <p:sp>
          <p:nvSpPr>
            <p:cNvPr id="10" name="Freeform 10"/>
            <p:cNvSpPr/>
            <p:nvPr/>
          </p:nvSpPr>
          <p:spPr>
            <a:xfrm>
              <a:off x="0" y="0"/>
              <a:ext cx="4636176" cy="2470240"/>
            </a:xfrm>
            <a:custGeom>
              <a:avLst/>
              <a:gdLst/>
              <a:ahLst/>
              <a:cxnLst/>
              <a:rect l="l" t="t" r="r" b="b"/>
              <a:pathLst>
                <a:path w="4636176" h="2470240">
                  <a:moveTo>
                    <a:pt x="0" y="0"/>
                  </a:moveTo>
                  <a:lnTo>
                    <a:pt x="4636176" y="0"/>
                  </a:lnTo>
                  <a:lnTo>
                    <a:pt x="4636176" y="2470240"/>
                  </a:lnTo>
                  <a:lnTo>
                    <a:pt x="0" y="2470240"/>
                  </a:lnTo>
                  <a:close/>
                </a:path>
              </a:pathLst>
            </a:custGeom>
            <a:solidFill>
              <a:srgbClr val="FFFFFF"/>
            </a:solidFill>
          </p:spPr>
          <p:txBody>
            <a:bodyPr/>
            <a:lstStyle/>
            <a:p>
              <a:endParaRPr lang="en-US"/>
            </a:p>
          </p:txBody>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3359"/>
                </a:lnSpc>
              </a:pPr>
              <a:endParaRPr/>
            </a:p>
          </p:txBody>
        </p:sp>
      </p:grpSp>
      <p:sp>
        <p:nvSpPr>
          <p:cNvPr id="12" name="TextBox 12"/>
          <p:cNvSpPr txBox="1"/>
          <p:nvPr/>
        </p:nvSpPr>
        <p:spPr>
          <a:xfrm>
            <a:off x="1171175" y="2794084"/>
            <a:ext cx="13671035" cy="679368"/>
          </a:xfrm>
          <a:prstGeom prst="rect">
            <a:avLst/>
          </a:prstGeom>
        </p:spPr>
        <p:txBody>
          <a:bodyPr lIns="0" tIns="0" rIns="0" bIns="0" rtlCol="0" anchor="t">
            <a:spAutoFit/>
          </a:bodyPr>
          <a:lstStyle/>
          <a:p>
            <a:pPr>
              <a:lnSpc>
                <a:spcPts val="5599"/>
              </a:lnSpc>
            </a:pPr>
            <a:r>
              <a:rPr lang="en-US" sz="3950" dirty="0">
                <a:solidFill>
                  <a:srgbClr val="009DDC"/>
                </a:solidFill>
                <a:latin typeface="Gotham 3"/>
              </a:rPr>
              <a:t>Ambassador as an advocate for refugees</a:t>
            </a:r>
          </a:p>
        </p:txBody>
      </p:sp>
      <p:sp>
        <p:nvSpPr>
          <p:cNvPr id="13" name="TextBox 13"/>
          <p:cNvSpPr txBox="1"/>
          <p:nvPr/>
        </p:nvSpPr>
        <p:spPr>
          <a:xfrm>
            <a:off x="2878111" y="1019175"/>
            <a:ext cx="12531778" cy="769441"/>
          </a:xfrm>
          <a:prstGeom prst="rect">
            <a:avLst/>
          </a:prstGeom>
        </p:spPr>
        <p:txBody>
          <a:bodyPr lIns="0" tIns="0" rIns="0" bIns="0" rtlCol="0" anchor="t">
            <a:spAutoFit/>
          </a:bodyPr>
          <a:lstStyle/>
          <a:p>
            <a:pPr algn="ctr"/>
            <a:r>
              <a:rPr lang="en-US" sz="5000" dirty="0">
                <a:solidFill>
                  <a:srgbClr val="009DDC"/>
                </a:solidFill>
                <a:latin typeface="Gotham 3"/>
                <a:ea typeface="+mn-lt"/>
                <a:cs typeface="+mn-lt"/>
              </a:rPr>
              <a:t>DISTINCTIVES OF YOUR NEW ROLE</a:t>
            </a:r>
            <a:endParaRPr lang="en-US" sz="5000">
              <a:solidFill>
                <a:srgbClr val="000000"/>
              </a:solidFill>
              <a:latin typeface="Gotham 3"/>
              <a:ea typeface="+mn-lt"/>
              <a:cs typeface="+mn-lt"/>
            </a:endParaRPr>
          </a:p>
        </p:txBody>
      </p:sp>
      <p:sp>
        <p:nvSpPr>
          <p:cNvPr id="14" name="TextBox 14"/>
          <p:cNvSpPr txBox="1"/>
          <p:nvPr/>
        </p:nvSpPr>
        <p:spPr>
          <a:xfrm>
            <a:off x="1171175" y="4688050"/>
            <a:ext cx="13671035" cy="679368"/>
          </a:xfrm>
          <a:prstGeom prst="rect">
            <a:avLst/>
          </a:prstGeom>
        </p:spPr>
        <p:txBody>
          <a:bodyPr lIns="0" tIns="0" rIns="0" bIns="0" rtlCol="0" anchor="t">
            <a:spAutoFit/>
          </a:bodyPr>
          <a:lstStyle/>
          <a:p>
            <a:pPr>
              <a:lnSpc>
                <a:spcPts val="5599"/>
              </a:lnSpc>
            </a:pPr>
            <a:r>
              <a:rPr lang="en-US" sz="3950" dirty="0">
                <a:solidFill>
                  <a:srgbClr val="009DDC"/>
                </a:solidFill>
                <a:latin typeface="Gotham 3"/>
              </a:rPr>
              <a:t>Ambassador as a multiplier </a:t>
            </a:r>
            <a:endParaRPr lang="en-US" sz="3999" dirty="0">
              <a:solidFill>
                <a:srgbClr val="009DDC"/>
              </a:solidFill>
              <a:latin typeface="Gotham 3"/>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9C31E"/>
        </a:solidFill>
        <a:effectLst/>
      </p:bgPr>
    </p:bg>
    <p:spTree>
      <p:nvGrpSpPr>
        <p:cNvPr id="1" name=""/>
        <p:cNvGrpSpPr/>
        <p:nvPr/>
      </p:nvGrpSpPr>
      <p:grpSpPr>
        <a:xfrm>
          <a:off x="0" y="0"/>
          <a:ext cx="0" cy="0"/>
          <a:chOff x="0" y="0"/>
          <a:chExt cx="0" cy="0"/>
        </a:xfrm>
      </p:grpSpPr>
      <p:grpSp>
        <p:nvGrpSpPr>
          <p:cNvPr id="2" name="Group 2"/>
          <p:cNvGrpSpPr/>
          <p:nvPr/>
        </p:nvGrpSpPr>
        <p:grpSpPr>
          <a:xfrm>
            <a:off x="-821317" y="217777"/>
            <a:ext cx="19650329" cy="9345845"/>
            <a:chOff x="0" y="0"/>
            <a:chExt cx="5175395" cy="2461457"/>
          </a:xfrm>
        </p:grpSpPr>
        <p:sp>
          <p:nvSpPr>
            <p:cNvPr id="3" name="Freeform 3"/>
            <p:cNvSpPr/>
            <p:nvPr/>
          </p:nvSpPr>
          <p:spPr>
            <a:xfrm>
              <a:off x="0" y="0"/>
              <a:ext cx="5175395" cy="2461457"/>
            </a:xfrm>
            <a:custGeom>
              <a:avLst/>
              <a:gdLst/>
              <a:ahLst/>
              <a:cxnLst/>
              <a:rect l="l" t="t" r="r" b="b"/>
              <a:pathLst>
                <a:path w="5175395" h="2461457">
                  <a:moveTo>
                    <a:pt x="20093" y="0"/>
                  </a:moveTo>
                  <a:lnTo>
                    <a:pt x="5155302" y="0"/>
                  </a:lnTo>
                  <a:cubicBezTo>
                    <a:pt x="5166399" y="0"/>
                    <a:pt x="5175395" y="8996"/>
                    <a:pt x="5175395" y="20093"/>
                  </a:cubicBezTo>
                  <a:lnTo>
                    <a:pt x="5175395" y="2441364"/>
                  </a:lnTo>
                  <a:cubicBezTo>
                    <a:pt x="5175395" y="2446693"/>
                    <a:pt x="5173278" y="2451804"/>
                    <a:pt x="5169510" y="2455572"/>
                  </a:cubicBezTo>
                  <a:cubicBezTo>
                    <a:pt x="5165742" y="2459340"/>
                    <a:pt x="5160631" y="2461457"/>
                    <a:pt x="5155302" y="2461457"/>
                  </a:cubicBezTo>
                  <a:lnTo>
                    <a:pt x="20093" y="2461457"/>
                  </a:lnTo>
                  <a:cubicBezTo>
                    <a:pt x="14764" y="2461457"/>
                    <a:pt x="9653" y="2459340"/>
                    <a:pt x="5885" y="2455572"/>
                  </a:cubicBezTo>
                  <a:cubicBezTo>
                    <a:pt x="2117" y="2451804"/>
                    <a:pt x="0" y="2446693"/>
                    <a:pt x="0" y="2441364"/>
                  </a:cubicBezTo>
                  <a:lnTo>
                    <a:pt x="0" y="20093"/>
                  </a:lnTo>
                  <a:cubicBezTo>
                    <a:pt x="0" y="14764"/>
                    <a:pt x="2117" y="9653"/>
                    <a:pt x="5885" y="5885"/>
                  </a:cubicBezTo>
                  <a:cubicBezTo>
                    <a:pt x="9653" y="2117"/>
                    <a:pt x="14764" y="0"/>
                    <a:pt x="20093" y="0"/>
                  </a:cubicBez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rot="-5400000">
            <a:off x="8838234" y="830163"/>
            <a:ext cx="611532" cy="18288000"/>
            <a:chOff x="0" y="0"/>
            <a:chExt cx="161062" cy="4816593"/>
          </a:xfrm>
        </p:grpSpPr>
        <p:sp>
          <p:nvSpPr>
            <p:cNvPr id="6" name="Freeform 6"/>
            <p:cNvSpPr/>
            <p:nvPr/>
          </p:nvSpPr>
          <p:spPr>
            <a:xfrm>
              <a:off x="0" y="0"/>
              <a:ext cx="161062" cy="4816592"/>
            </a:xfrm>
            <a:custGeom>
              <a:avLst/>
              <a:gdLst/>
              <a:ahLst/>
              <a:cxnLst/>
              <a:rect l="l" t="t" r="r" b="b"/>
              <a:pathLst>
                <a:path w="161062" h="4816592">
                  <a:moveTo>
                    <a:pt x="0" y="0"/>
                  </a:moveTo>
                  <a:lnTo>
                    <a:pt x="161062" y="0"/>
                  </a:lnTo>
                  <a:lnTo>
                    <a:pt x="161062" y="4816592"/>
                  </a:lnTo>
                  <a:lnTo>
                    <a:pt x="0" y="4816592"/>
                  </a:lnTo>
                  <a:close/>
                </a:path>
              </a:pathLst>
            </a:custGeom>
            <a:solidFill>
              <a:srgbClr val="009DDC"/>
            </a:solidFill>
          </p:spPr>
          <p:txBody>
            <a:bodyPr/>
            <a:lstStyle/>
            <a:p>
              <a:endParaRPr lang="en-US"/>
            </a:p>
          </p:txBody>
        </p:sp>
        <p:sp>
          <p:nvSpPr>
            <p:cNvPr id="7" name="TextBox 7"/>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8" name="Freeform 8"/>
          <p:cNvSpPr/>
          <p:nvPr/>
        </p:nvSpPr>
        <p:spPr>
          <a:xfrm>
            <a:off x="7739548" y="9668397"/>
            <a:ext cx="1988048" cy="515717"/>
          </a:xfrm>
          <a:custGeom>
            <a:avLst/>
            <a:gdLst/>
            <a:ahLst/>
            <a:cxnLst/>
            <a:rect l="l" t="t" r="r" b="b"/>
            <a:pathLst>
              <a:path w="1988048" h="515717">
                <a:moveTo>
                  <a:pt x="0" y="0"/>
                </a:moveTo>
                <a:lnTo>
                  <a:pt x="1988048" y="0"/>
                </a:lnTo>
                <a:lnTo>
                  <a:pt x="1988048" y="515717"/>
                </a:lnTo>
                <a:lnTo>
                  <a:pt x="0" y="515717"/>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681001" y="1143000"/>
            <a:ext cx="16925998" cy="1286506"/>
          </a:xfrm>
          <a:prstGeom prst="rect">
            <a:avLst/>
          </a:prstGeom>
        </p:spPr>
        <p:txBody>
          <a:bodyPr lIns="0" tIns="0" rIns="0" bIns="0" rtlCol="0" anchor="t">
            <a:spAutoFit/>
          </a:bodyPr>
          <a:lstStyle/>
          <a:p>
            <a:pPr algn="ctr">
              <a:lnSpc>
                <a:spcPts val="5999"/>
              </a:lnSpc>
            </a:pPr>
            <a:r>
              <a:rPr lang="en-US" sz="5000" dirty="0">
                <a:solidFill>
                  <a:srgbClr val="009DDC"/>
                </a:solidFill>
                <a:latin typeface="Gotham 4"/>
              </a:rPr>
              <a:t>VOICE</a:t>
            </a:r>
          </a:p>
          <a:p>
            <a:pPr marL="685800" indent="-685800">
              <a:lnSpc>
                <a:spcPts val="4800"/>
              </a:lnSpc>
              <a:buFont typeface="Arial,Sans-Serif"/>
              <a:buChar char="•"/>
            </a:pPr>
            <a:endParaRPr lang="en-US" dirty="0">
              <a:solidFill>
                <a:srgbClr val="000000"/>
              </a:solidFill>
              <a:latin typeface="Gotham 4"/>
            </a:endParaRPr>
          </a:p>
        </p:txBody>
      </p:sp>
      <p:sp>
        <p:nvSpPr>
          <p:cNvPr id="11" name="Freeform 10">
            <a:extLst>
              <a:ext uri="{FF2B5EF4-FFF2-40B4-BE49-F238E27FC236}">
                <a16:creationId xmlns:a16="http://schemas.microsoft.com/office/drawing/2014/main" id="{485E367B-B1D2-2BF9-7577-55C3C75BC982}"/>
              </a:ext>
            </a:extLst>
          </p:cNvPr>
          <p:cNvSpPr/>
          <p:nvPr/>
        </p:nvSpPr>
        <p:spPr>
          <a:xfrm>
            <a:off x="2883729" y="2814297"/>
            <a:ext cx="12224209" cy="5842500"/>
          </a:xfrm>
          <a:custGeom>
            <a:avLst/>
            <a:gdLst/>
            <a:ahLst/>
            <a:cxnLst/>
            <a:rect l="l" t="t" r="r" b="b"/>
            <a:pathLst>
              <a:path w="15069453" h="8392526">
                <a:moveTo>
                  <a:pt x="0" y="0"/>
                </a:moveTo>
                <a:lnTo>
                  <a:pt x="15069454" y="0"/>
                </a:lnTo>
                <a:lnTo>
                  <a:pt x="15069454" y="8392526"/>
                </a:lnTo>
                <a:lnTo>
                  <a:pt x="0" y="8392526"/>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4151579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9C31E"/>
        </a:solidFill>
        <a:effectLst/>
      </p:bgPr>
    </p:bg>
    <p:spTree>
      <p:nvGrpSpPr>
        <p:cNvPr id="1" name=""/>
        <p:cNvGrpSpPr/>
        <p:nvPr/>
      </p:nvGrpSpPr>
      <p:grpSpPr>
        <a:xfrm>
          <a:off x="0" y="0"/>
          <a:ext cx="0" cy="0"/>
          <a:chOff x="0" y="0"/>
          <a:chExt cx="0" cy="0"/>
        </a:xfrm>
      </p:grpSpPr>
      <p:grpSp>
        <p:nvGrpSpPr>
          <p:cNvPr id="2" name="Group 2"/>
          <p:cNvGrpSpPr/>
          <p:nvPr/>
        </p:nvGrpSpPr>
        <p:grpSpPr>
          <a:xfrm>
            <a:off x="-821317" y="217777"/>
            <a:ext cx="19650329" cy="9345845"/>
            <a:chOff x="0" y="0"/>
            <a:chExt cx="5175395" cy="2461457"/>
          </a:xfrm>
        </p:grpSpPr>
        <p:sp>
          <p:nvSpPr>
            <p:cNvPr id="3" name="Freeform 3"/>
            <p:cNvSpPr/>
            <p:nvPr/>
          </p:nvSpPr>
          <p:spPr>
            <a:xfrm>
              <a:off x="0" y="0"/>
              <a:ext cx="5175395" cy="2461457"/>
            </a:xfrm>
            <a:custGeom>
              <a:avLst/>
              <a:gdLst/>
              <a:ahLst/>
              <a:cxnLst/>
              <a:rect l="l" t="t" r="r" b="b"/>
              <a:pathLst>
                <a:path w="5175395" h="2461457">
                  <a:moveTo>
                    <a:pt x="20093" y="0"/>
                  </a:moveTo>
                  <a:lnTo>
                    <a:pt x="5155302" y="0"/>
                  </a:lnTo>
                  <a:cubicBezTo>
                    <a:pt x="5166399" y="0"/>
                    <a:pt x="5175395" y="8996"/>
                    <a:pt x="5175395" y="20093"/>
                  </a:cubicBezTo>
                  <a:lnTo>
                    <a:pt x="5175395" y="2441364"/>
                  </a:lnTo>
                  <a:cubicBezTo>
                    <a:pt x="5175395" y="2446693"/>
                    <a:pt x="5173278" y="2451804"/>
                    <a:pt x="5169510" y="2455572"/>
                  </a:cubicBezTo>
                  <a:cubicBezTo>
                    <a:pt x="5165742" y="2459340"/>
                    <a:pt x="5160631" y="2461457"/>
                    <a:pt x="5155302" y="2461457"/>
                  </a:cubicBezTo>
                  <a:lnTo>
                    <a:pt x="20093" y="2461457"/>
                  </a:lnTo>
                  <a:cubicBezTo>
                    <a:pt x="14764" y="2461457"/>
                    <a:pt x="9653" y="2459340"/>
                    <a:pt x="5885" y="2455572"/>
                  </a:cubicBezTo>
                  <a:cubicBezTo>
                    <a:pt x="2117" y="2451804"/>
                    <a:pt x="0" y="2446693"/>
                    <a:pt x="0" y="2441364"/>
                  </a:cubicBezTo>
                  <a:lnTo>
                    <a:pt x="0" y="20093"/>
                  </a:lnTo>
                  <a:cubicBezTo>
                    <a:pt x="0" y="14764"/>
                    <a:pt x="2117" y="9653"/>
                    <a:pt x="5885" y="5885"/>
                  </a:cubicBezTo>
                  <a:cubicBezTo>
                    <a:pt x="9653" y="2117"/>
                    <a:pt x="14764" y="0"/>
                    <a:pt x="20093" y="0"/>
                  </a:cubicBez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rot="-5400000">
            <a:off x="8838234" y="830163"/>
            <a:ext cx="611532" cy="18288000"/>
            <a:chOff x="0" y="0"/>
            <a:chExt cx="161062" cy="4816593"/>
          </a:xfrm>
        </p:grpSpPr>
        <p:sp>
          <p:nvSpPr>
            <p:cNvPr id="6" name="Freeform 6"/>
            <p:cNvSpPr/>
            <p:nvPr/>
          </p:nvSpPr>
          <p:spPr>
            <a:xfrm>
              <a:off x="0" y="0"/>
              <a:ext cx="161062" cy="4816592"/>
            </a:xfrm>
            <a:custGeom>
              <a:avLst/>
              <a:gdLst/>
              <a:ahLst/>
              <a:cxnLst/>
              <a:rect l="l" t="t" r="r" b="b"/>
              <a:pathLst>
                <a:path w="161062" h="4816592">
                  <a:moveTo>
                    <a:pt x="0" y="0"/>
                  </a:moveTo>
                  <a:lnTo>
                    <a:pt x="161062" y="0"/>
                  </a:lnTo>
                  <a:lnTo>
                    <a:pt x="161062" y="4816592"/>
                  </a:lnTo>
                  <a:lnTo>
                    <a:pt x="0" y="4816592"/>
                  </a:lnTo>
                  <a:close/>
                </a:path>
              </a:pathLst>
            </a:custGeom>
            <a:solidFill>
              <a:srgbClr val="009DDC"/>
            </a:solidFill>
          </p:spPr>
          <p:txBody>
            <a:bodyPr/>
            <a:lstStyle/>
            <a:p>
              <a:endParaRPr lang="en-US"/>
            </a:p>
          </p:txBody>
        </p:sp>
        <p:sp>
          <p:nvSpPr>
            <p:cNvPr id="7" name="TextBox 7"/>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8" name="Freeform 8"/>
          <p:cNvSpPr/>
          <p:nvPr/>
        </p:nvSpPr>
        <p:spPr>
          <a:xfrm>
            <a:off x="7739548" y="9668397"/>
            <a:ext cx="1988048" cy="515717"/>
          </a:xfrm>
          <a:custGeom>
            <a:avLst/>
            <a:gdLst/>
            <a:ahLst/>
            <a:cxnLst/>
            <a:rect l="l" t="t" r="r" b="b"/>
            <a:pathLst>
              <a:path w="1988048" h="515717">
                <a:moveTo>
                  <a:pt x="0" y="0"/>
                </a:moveTo>
                <a:lnTo>
                  <a:pt x="1988048" y="0"/>
                </a:lnTo>
                <a:lnTo>
                  <a:pt x="1988048" y="515717"/>
                </a:lnTo>
                <a:lnTo>
                  <a:pt x="0" y="515717"/>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681001" y="1143000"/>
            <a:ext cx="16925998" cy="1286506"/>
          </a:xfrm>
          <a:prstGeom prst="rect">
            <a:avLst/>
          </a:prstGeom>
        </p:spPr>
        <p:txBody>
          <a:bodyPr lIns="0" tIns="0" rIns="0" bIns="0" rtlCol="0" anchor="t">
            <a:spAutoFit/>
          </a:bodyPr>
          <a:lstStyle/>
          <a:p>
            <a:pPr algn="ctr">
              <a:lnSpc>
                <a:spcPts val="5999"/>
              </a:lnSpc>
            </a:pPr>
            <a:r>
              <a:rPr lang="en-US" sz="5000" dirty="0">
                <a:solidFill>
                  <a:srgbClr val="009DDC"/>
                </a:solidFill>
                <a:latin typeface="Gotham 4"/>
              </a:rPr>
              <a:t>VOICE</a:t>
            </a:r>
          </a:p>
          <a:p>
            <a:pPr marL="685800" indent="-685800">
              <a:lnSpc>
                <a:spcPts val="4800"/>
              </a:lnSpc>
              <a:buFont typeface="Arial,Sans-Serif"/>
              <a:buChar char="•"/>
            </a:pPr>
            <a:endParaRPr lang="en-US" dirty="0">
              <a:solidFill>
                <a:srgbClr val="000000"/>
              </a:solidFill>
              <a:latin typeface="Gotham 4"/>
            </a:endParaRPr>
          </a:p>
        </p:txBody>
      </p:sp>
      <p:sp>
        <p:nvSpPr>
          <p:cNvPr id="12" name="Freeform 10">
            <a:extLst>
              <a:ext uri="{FF2B5EF4-FFF2-40B4-BE49-F238E27FC236}">
                <a16:creationId xmlns:a16="http://schemas.microsoft.com/office/drawing/2014/main" id="{4250039C-808A-1771-9EF2-02335D330461}"/>
              </a:ext>
            </a:extLst>
          </p:cNvPr>
          <p:cNvSpPr/>
          <p:nvPr/>
        </p:nvSpPr>
        <p:spPr>
          <a:xfrm>
            <a:off x="806584" y="2788756"/>
            <a:ext cx="1367517" cy="1415283"/>
          </a:xfrm>
          <a:custGeom>
            <a:avLst/>
            <a:gdLst/>
            <a:ahLst/>
            <a:cxnLst/>
            <a:rect l="l" t="t" r="r" b="b"/>
            <a:pathLst>
              <a:path w="1367517" h="1415283">
                <a:moveTo>
                  <a:pt x="0" y="0"/>
                </a:moveTo>
                <a:lnTo>
                  <a:pt x="1367517" y="0"/>
                </a:lnTo>
                <a:lnTo>
                  <a:pt x="1367517" y="1415283"/>
                </a:lnTo>
                <a:lnTo>
                  <a:pt x="0" y="14152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1">
            <a:extLst>
              <a:ext uri="{FF2B5EF4-FFF2-40B4-BE49-F238E27FC236}">
                <a16:creationId xmlns:a16="http://schemas.microsoft.com/office/drawing/2014/main" id="{D50A7C62-B0C6-F9F5-39AE-F22D1ED9E754}"/>
              </a:ext>
            </a:extLst>
          </p:cNvPr>
          <p:cNvSpPr/>
          <p:nvPr/>
        </p:nvSpPr>
        <p:spPr>
          <a:xfrm>
            <a:off x="846689" y="5838001"/>
            <a:ext cx="1321761" cy="1321761"/>
          </a:xfrm>
          <a:custGeom>
            <a:avLst/>
            <a:gdLst/>
            <a:ahLst/>
            <a:cxnLst/>
            <a:rect l="l" t="t" r="r" b="b"/>
            <a:pathLst>
              <a:path w="1321761" h="1321761">
                <a:moveTo>
                  <a:pt x="0" y="0"/>
                </a:moveTo>
                <a:lnTo>
                  <a:pt x="1321761" y="0"/>
                </a:lnTo>
                <a:lnTo>
                  <a:pt x="1321761" y="1321760"/>
                </a:lnTo>
                <a:lnTo>
                  <a:pt x="0" y="13217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TextBox 12">
            <a:extLst>
              <a:ext uri="{FF2B5EF4-FFF2-40B4-BE49-F238E27FC236}">
                <a16:creationId xmlns:a16="http://schemas.microsoft.com/office/drawing/2014/main" id="{147A2EB1-6817-0772-E7B6-C9298C9EC0BA}"/>
              </a:ext>
            </a:extLst>
          </p:cNvPr>
          <p:cNvSpPr txBox="1"/>
          <p:nvPr/>
        </p:nvSpPr>
        <p:spPr>
          <a:xfrm>
            <a:off x="2480420" y="3156402"/>
            <a:ext cx="14494353" cy="7293920"/>
          </a:xfrm>
          <a:prstGeom prst="rect">
            <a:avLst/>
          </a:prstGeom>
        </p:spPr>
        <p:txBody>
          <a:bodyPr lIns="0" tIns="0" rIns="0" bIns="0" rtlCol="0" anchor="t">
            <a:spAutoFit/>
          </a:bodyPr>
          <a:lstStyle/>
          <a:p>
            <a:pPr>
              <a:lnSpc>
                <a:spcPts val="4800"/>
              </a:lnSpc>
            </a:pPr>
            <a:r>
              <a:rPr lang="en-US" sz="4800" dirty="0">
                <a:solidFill>
                  <a:srgbClr val="009DDC"/>
                </a:solidFill>
                <a:latin typeface="Gotham 4"/>
              </a:rPr>
              <a:t>GOOD EXAMPLE: </a:t>
            </a:r>
            <a:r>
              <a:rPr lang="en-US" sz="4400" dirty="0">
                <a:solidFill>
                  <a:srgbClr val="666666"/>
                </a:solidFill>
                <a:latin typeface="Gotham 4"/>
                <a:ea typeface="+mn-lt"/>
                <a:cs typeface="+mn-lt"/>
              </a:rPr>
              <a:t>extend your church's compassionate embrace to refugees, providing welcome, support, and a beacon of hope in their time of need.</a:t>
            </a:r>
            <a:endParaRPr lang="en-US" sz="4400">
              <a:latin typeface="Gotham 4"/>
              <a:ea typeface="+mn-lt"/>
              <a:cs typeface="+mn-lt"/>
            </a:endParaRPr>
          </a:p>
          <a:p>
            <a:pPr>
              <a:lnSpc>
                <a:spcPts val="4800"/>
              </a:lnSpc>
            </a:pPr>
            <a:endParaRPr lang="en-US" sz="4800" dirty="0">
              <a:solidFill>
                <a:srgbClr val="009DDC"/>
              </a:solidFill>
              <a:latin typeface="Gotham 4"/>
            </a:endParaRPr>
          </a:p>
          <a:p>
            <a:pPr>
              <a:lnSpc>
                <a:spcPts val="4800"/>
              </a:lnSpc>
            </a:pPr>
            <a:r>
              <a:rPr lang="en-US" sz="4800" dirty="0">
                <a:solidFill>
                  <a:srgbClr val="009DDC"/>
                </a:solidFill>
                <a:latin typeface="Gotham 4"/>
              </a:rPr>
              <a:t>BAD EXAMPLES:</a:t>
            </a:r>
          </a:p>
          <a:p>
            <a:pPr marL="1143000" lvl="1" indent="-685800">
              <a:lnSpc>
                <a:spcPts val="4800"/>
              </a:lnSpc>
              <a:buFont typeface="Arial"/>
              <a:buChar char="•"/>
            </a:pPr>
            <a:r>
              <a:rPr lang="en-US" sz="4400" dirty="0">
                <a:solidFill>
                  <a:srgbClr val="666666"/>
                </a:solidFill>
                <a:latin typeface="Gotham 4"/>
                <a:ea typeface="+mn-lt"/>
                <a:cs typeface="+mn-lt"/>
              </a:rPr>
              <a:t>Jargony</a:t>
            </a:r>
          </a:p>
          <a:p>
            <a:pPr marL="1143000" lvl="1" indent="-685800">
              <a:lnSpc>
                <a:spcPts val="4800"/>
              </a:lnSpc>
              <a:buFont typeface="Arial"/>
              <a:buChar char="•"/>
            </a:pPr>
            <a:r>
              <a:rPr lang="en-US" sz="4400" dirty="0">
                <a:solidFill>
                  <a:srgbClr val="666666"/>
                </a:solidFill>
                <a:latin typeface="Gotham 4"/>
                <a:ea typeface="+mn-lt"/>
                <a:cs typeface="+mn-lt"/>
              </a:rPr>
              <a:t>Academic</a:t>
            </a:r>
            <a:endParaRPr lang="en-US"/>
          </a:p>
          <a:p>
            <a:pPr marL="1143000" lvl="1" indent="-685800">
              <a:lnSpc>
                <a:spcPts val="4800"/>
              </a:lnSpc>
              <a:buFont typeface="Arial"/>
              <a:buChar char="•"/>
            </a:pPr>
            <a:r>
              <a:rPr lang="en-US" sz="4400" dirty="0">
                <a:solidFill>
                  <a:srgbClr val="666666"/>
                </a:solidFill>
                <a:latin typeface="Gotham 4"/>
                <a:ea typeface="Calibri"/>
                <a:cs typeface="Calibri"/>
              </a:rPr>
              <a:t>Flippant</a:t>
            </a:r>
          </a:p>
          <a:p>
            <a:pPr marL="1143000" lvl="1" indent="-685800">
              <a:lnSpc>
                <a:spcPts val="4800"/>
              </a:lnSpc>
              <a:buFont typeface="Arial"/>
              <a:buChar char="•"/>
            </a:pPr>
            <a:endParaRPr lang="en-US" sz="4400" dirty="0">
              <a:solidFill>
                <a:srgbClr val="666666"/>
              </a:solidFill>
              <a:latin typeface="Gotham 4"/>
              <a:ea typeface="Calibri"/>
              <a:cs typeface="Calibri"/>
            </a:endParaRPr>
          </a:p>
          <a:p>
            <a:pPr>
              <a:lnSpc>
                <a:spcPts val="4800"/>
              </a:lnSpc>
            </a:pPr>
            <a:endParaRPr lang="en-US" sz="4800" dirty="0">
              <a:solidFill>
                <a:srgbClr val="009DDC"/>
              </a:solidFill>
              <a:latin typeface="Gotham 4"/>
            </a:endParaRPr>
          </a:p>
          <a:p>
            <a:pPr>
              <a:lnSpc>
                <a:spcPts val="3900"/>
              </a:lnSpc>
            </a:pPr>
            <a:endParaRPr lang="en-US" sz="4800">
              <a:solidFill>
                <a:srgbClr val="009DDC"/>
              </a:solidFill>
              <a:latin typeface="Gotham 4"/>
            </a:endParaRPr>
          </a:p>
        </p:txBody>
      </p:sp>
      <p:sp>
        <p:nvSpPr>
          <p:cNvPr id="18" name="TextBox 17">
            <a:extLst>
              <a:ext uri="{FF2B5EF4-FFF2-40B4-BE49-F238E27FC236}">
                <a16:creationId xmlns:a16="http://schemas.microsoft.com/office/drawing/2014/main" id="{369A1DD9-D38A-20CC-F1F6-EA3BC826E8B2}"/>
              </a:ext>
            </a:extLst>
          </p:cNvPr>
          <p:cNvSpPr txBox="1"/>
          <p:nvPr/>
        </p:nvSpPr>
        <p:spPr>
          <a:xfrm>
            <a:off x="7074401" y="6700229"/>
            <a:ext cx="5851357"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Arial"/>
              <a:buChar char="•"/>
            </a:pPr>
            <a:r>
              <a:rPr lang="en-US" sz="4400" dirty="0">
                <a:solidFill>
                  <a:srgbClr val="666666"/>
                </a:solidFill>
                <a:latin typeface="Gotham 4"/>
                <a:ea typeface="+mn-lt"/>
                <a:cs typeface="+mn-lt"/>
              </a:rPr>
              <a:t>Dispassionate</a:t>
            </a:r>
          </a:p>
          <a:p>
            <a:pPr marL="571500" indent="-571500">
              <a:buFont typeface="Arial"/>
              <a:buChar char="•"/>
            </a:pPr>
            <a:r>
              <a:rPr lang="en-US" sz="4400">
                <a:solidFill>
                  <a:srgbClr val="666666"/>
                </a:solidFill>
                <a:latin typeface="Gotham 4"/>
                <a:ea typeface="Calibri"/>
                <a:cs typeface="Calibri"/>
              </a:rPr>
              <a:t>Humorous</a:t>
            </a:r>
            <a:endParaRPr lang="en-US" sz="4400" dirty="0">
              <a:solidFill>
                <a:srgbClr val="666666"/>
              </a:solidFill>
              <a:latin typeface="Gotham 4"/>
              <a:ea typeface="Calibri"/>
              <a:cs typeface="Calibri"/>
            </a:endParaRPr>
          </a:p>
          <a:p>
            <a:pPr marL="571500" indent="-571500">
              <a:buFont typeface="Arial"/>
              <a:buChar char="•"/>
            </a:pPr>
            <a:r>
              <a:rPr lang="en-US" sz="4400" dirty="0">
                <a:solidFill>
                  <a:srgbClr val="666666"/>
                </a:solidFill>
                <a:latin typeface="Gotham 4"/>
                <a:ea typeface="Calibri"/>
                <a:cs typeface="Calibri"/>
              </a:rPr>
              <a:t>Casual</a:t>
            </a:r>
          </a:p>
        </p:txBody>
      </p:sp>
    </p:spTree>
    <p:extLst>
      <p:ext uri="{BB962C8B-B14F-4D97-AF65-F5344CB8AC3E}">
        <p14:creationId xmlns:p14="http://schemas.microsoft.com/office/powerpoint/2010/main" val="18789932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9C31E"/>
        </a:solidFill>
        <a:effectLst/>
      </p:bgPr>
    </p:bg>
    <p:spTree>
      <p:nvGrpSpPr>
        <p:cNvPr id="1" name=""/>
        <p:cNvGrpSpPr/>
        <p:nvPr/>
      </p:nvGrpSpPr>
      <p:grpSpPr>
        <a:xfrm>
          <a:off x="0" y="0"/>
          <a:ext cx="0" cy="0"/>
          <a:chOff x="0" y="0"/>
          <a:chExt cx="0" cy="0"/>
        </a:xfrm>
      </p:grpSpPr>
      <p:grpSp>
        <p:nvGrpSpPr>
          <p:cNvPr id="2" name="Group 2"/>
          <p:cNvGrpSpPr/>
          <p:nvPr/>
        </p:nvGrpSpPr>
        <p:grpSpPr>
          <a:xfrm>
            <a:off x="-821317" y="217777"/>
            <a:ext cx="19650329" cy="9345845"/>
            <a:chOff x="0" y="0"/>
            <a:chExt cx="5175395" cy="2461457"/>
          </a:xfrm>
        </p:grpSpPr>
        <p:sp>
          <p:nvSpPr>
            <p:cNvPr id="3" name="Freeform 3"/>
            <p:cNvSpPr/>
            <p:nvPr/>
          </p:nvSpPr>
          <p:spPr>
            <a:xfrm>
              <a:off x="0" y="0"/>
              <a:ext cx="5175395" cy="2461457"/>
            </a:xfrm>
            <a:custGeom>
              <a:avLst/>
              <a:gdLst/>
              <a:ahLst/>
              <a:cxnLst/>
              <a:rect l="l" t="t" r="r" b="b"/>
              <a:pathLst>
                <a:path w="5175395" h="2461457">
                  <a:moveTo>
                    <a:pt x="20093" y="0"/>
                  </a:moveTo>
                  <a:lnTo>
                    <a:pt x="5155302" y="0"/>
                  </a:lnTo>
                  <a:cubicBezTo>
                    <a:pt x="5166399" y="0"/>
                    <a:pt x="5175395" y="8996"/>
                    <a:pt x="5175395" y="20093"/>
                  </a:cubicBezTo>
                  <a:lnTo>
                    <a:pt x="5175395" y="2441364"/>
                  </a:lnTo>
                  <a:cubicBezTo>
                    <a:pt x="5175395" y="2446693"/>
                    <a:pt x="5173278" y="2451804"/>
                    <a:pt x="5169510" y="2455572"/>
                  </a:cubicBezTo>
                  <a:cubicBezTo>
                    <a:pt x="5165742" y="2459340"/>
                    <a:pt x="5160631" y="2461457"/>
                    <a:pt x="5155302" y="2461457"/>
                  </a:cubicBezTo>
                  <a:lnTo>
                    <a:pt x="20093" y="2461457"/>
                  </a:lnTo>
                  <a:cubicBezTo>
                    <a:pt x="14764" y="2461457"/>
                    <a:pt x="9653" y="2459340"/>
                    <a:pt x="5885" y="2455572"/>
                  </a:cubicBezTo>
                  <a:cubicBezTo>
                    <a:pt x="2117" y="2451804"/>
                    <a:pt x="0" y="2446693"/>
                    <a:pt x="0" y="2441364"/>
                  </a:cubicBezTo>
                  <a:lnTo>
                    <a:pt x="0" y="20093"/>
                  </a:lnTo>
                  <a:cubicBezTo>
                    <a:pt x="0" y="14764"/>
                    <a:pt x="2117" y="9653"/>
                    <a:pt x="5885" y="5885"/>
                  </a:cubicBezTo>
                  <a:cubicBezTo>
                    <a:pt x="9653" y="2117"/>
                    <a:pt x="14764" y="0"/>
                    <a:pt x="20093" y="0"/>
                  </a:cubicBez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rot="-5400000">
            <a:off x="8838234" y="830163"/>
            <a:ext cx="611532" cy="18288000"/>
            <a:chOff x="0" y="0"/>
            <a:chExt cx="161062" cy="4816593"/>
          </a:xfrm>
        </p:grpSpPr>
        <p:sp>
          <p:nvSpPr>
            <p:cNvPr id="6" name="Freeform 6"/>
            <p:cNvSpPr/>
            <p:nvPr/>
          </p:nvSpPr>
          <p:spPr>
            <a:xfrm>
              <a:off x="0" y="0"/>
              <a:ext cx="161062" cy="4816592"/>
            </a:xfrm>
            <a:custGeom>
              <a:avLst/>
              <a:gdLst/>
              <a:ahLst/>
              <a:cxnLst/>
              <a:rect l="l" t="t" r="r" b="b"/>
              <a:pathLst>
                <a:path w="161062" h="4816592">
                  <a:moveTo>
                    <a:pt x="0" y="0"/>
                  </a:moveTo>
                  <a:lnTo>
                    <a:pt x="161062" y="0"/>
                  </a:lnTo>
                  <a:lnTo>
                    <a:pt x="161062" y="4816592"/>
                  </a:lnTo>
                  <a:lnTo>
                    <a:pt x="0" y="4816592"/>
                  </a:lnTo>
                  <a:close/>
                </a:path>
              </a:pathLst>
            </a:custGeom>
            <a:solidFill>
              <a:srgbClr val="009DDC"/>
            </a:solidFill>
          </p:spPr>
          <p:txBody>
            <a:bodyPr/>
            <a:lstStyle/>
            <a:p>
              <a:endParaRPr lang="en-US"/>
            </a:p>
          </p:txBody>
        </p:sp>
        <p:sp>
          <p:nvSpPr>
            <p:cNvPr id="7" name="TextBox 7"/>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8" name="Freeform 8"/>
          <p:cNvSpPr/>
          <p:nvPr/>
        </p:nvSpPr>
        <p:spPr>
          <a:xfrm>
            <a:off x="7739548" y="9668397"/>
            <a:ext cx="1988048" cy="515717"/>
          </a:xfrm>
          <a:custGeom>
            <a:avLst/>
            <a:gdLst/>
            <a:ahLst/>
            <a:cxnLst/>
            <a:rect l="l" t="t" r="r" b="b"/>
            <a:pathLst>
              <a:path w="1988048" h="515717">
                <a:moveTo>
                  <a:pt x="0" y="0"/>
                </a:moveTo>
                <a:lnTo>
                  <a:pt x="1988048" y="0"/>
                </a:lnTo>
                <a:lnTo>
                  <a:pt x="1988048" y="515717"/>
                </a:lnTo>
                <a:lnTo>
                  <a:pt x="0" y="515717"/>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681001" y="1143000"/>
            <a:ext cx="16925998" cy="1286506"/>
          </a:xfrm>
          <a:prstGeom prst="rect">
            <a:avLst/>
          </a:prstGeom>
        </p:spPr>
        <p:txBody>
          <a:bodyPr lIns="0" tIns="0" rIns="0" bIns="0" rtlCol="0" anchor="t">
            <a:spAutoFit/>
          </a:bodyPr>
          <a:lstStyle/>
          <a:p>
            <a:pPr algn="ctr">
              <a:lnSpc>
                <a:spcPts val="5999"/>
              </a:lnSpc>
            </a:pPr>
            <a:r>
              <a:rPr lang="en-US" sz="5000" dirty="0">
                <a:solidFill>
                  <a:srgbClr val="009DDC"/>
                </a:solidFill>
                <a:latin typeface="Gotham 4"/>
              </a:rPr>
              <a:t>STORY BRAND</a:t>
            </a:r>
          </a:p>
          <a:p>
            <a:pPr marL="685800" indent="-685800">
              <a:lnSpc>
                <a:spcPts val="4800"/>
              </a:lnSpc>
              <a:buFont typeface="Arial,Sans-Serif"/>
              <a:buChar char="•"/>
            </a:pPr>
            <a:endParaRPr lang="en-US" dirty="0">
              <a:solidFill>
                <a:srgbClr val="000000"/>
              </a:solidFill>
              <a:latin typeface="Gotham 4"/>
            </a:endParaRPr>
          </a:p>
        </p:txBody>
      </p:sp>
      <p:sp>
        <p:nvSpPr>
          <p:cNvPr id="12" name="Freeform 9">
            <a:extLst>
              <a:ext uri="{FF2B5EF4-FFF2-40B4-BE49-F238E27FC236}">
                <a16:creationId xmlns:a16="http://schemas.microsoft.com/office/drawing/2014/main" id="{41E27E17-A92E-C02C-92B4-4D18129AAAE0}"/>
              </a:ext>
            </a:extLst>
          </p:cNvPr>
          <p:cNvSpPr/>
          <p:nvPr/>
        </p:nvSpPr>
        <p:spPr>
          <a:xfrm>
            <a:off x="1839542" y="2214144"/>
            <a:ext cx="14349777" cy="7137810"/>
          </a:xfrm>
          <a:custGeom>
            <a:avLst/>
            <a:gdLst/>
            <a:ahLst/>
            <a:cxnLst/>
            <a:rect l="l" t="t" r="r" b="b"/>
            <a:pathLst>
              <a:path w="16656943" h="8026810">
                <a:moveTo>
                  <a:pt x="0" y="0"/>
                </a:moveTo>
                <a:lnTo>
                  <a:pt x="16656943" y="0"/>
                </a:lnTo>
                <a:lnTo>
                  <a:pt x="16656943" y="8026811"/>
                </a:lnTo>
                <a:lnTo>
                  <a:pt x="0" y="8026811"/>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6187963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9C31E"/>
        </a:solidFill>
        <a:effectLst/>
      </p:bgPr>
    </p:bg>
    <p:spTree>
      <p:nvGrpSpPr>
        <p:cNvPr id="1" name=""/>
        <p:cNvGrpSpPr/>
        <p:nvPr/>
      </p:nvGrpSpPr>
      <p:grpSpPr>
        <a:xfrm>
          <a:off x="0" y="0"/>
          <a:ext cx="0" cy="0"/>
          <a:chOff x="0" y="0"/>
          <a:chExt cx="0" cy="0"/>
        </a:xfrm>
      </p:grpSpPr>
      <p:grpSp>
        <p:nvGrpSpPr>
          <p:cNvPr id="2" name="Group 2"/>
          <p:cNvGrpSpPr/>
          <p:nvPr/>
        </p:nvGrpSpPr>
        <p:grpSpPr>
          <a:xfrm>
            <a:off x="-1091592" y="322552"/>
            <a:ext cx="19650329" cy="9345845"/>
            <a:chOff x="0" y="0"/>
            <a:chExt cx="5175395" cy="2461457"/>
          </a:xfrm>
        </p:grpSpPr>
        <p:sp>
          <p:nvSpPr>
            <p:cNvPr id="3" name="Freeform 3"/>
            <p:cNvSpPr/>
            <p:nvPr/>
          </p:nvSpPr>
          <p:spPr>
            <a:xfrm>
              <a:off x="0" y="0"/>
              <a:ext cx="5175395" cy="2461457"/>
            </a:xfrm>
            <a:custGeom>
              <a:avLst/>
              <a:gdLst/>
              <a:ahLst/>
              <a:cxnLst/>
              <a:rect l="l" t="t" r="r" b="b"/>
              <a:pathLst>
                <a:path w="5175395" h="2461457">
                  <a:moveTo>
                    <a:pt x="20093" y="0"/>
                  </a:moveTo>
                  <a:lnTo>
                    <a:pt x="5155302" y="0"/>
                  </a:lnTo>
                  <a:cubicBezTo>
                    <a:pt x="5166399" y="0"/>
                    <a:pt x="5175395" y="8996"/>
                    <a:pt x="5175395" y="20093"/>
                  </a:cubicBezTo>
                  <a:lnTo>
                    <a:pt x="5175395" y="2441364"/>
                  </a:lnTo>
                  <a:cubicBezTo>
                    <a:pt x="5175395" y="2446693"/>
                    <a:pt x="5173278" y="2451804"/>
                    <a:pt x="5169510" y="2455572"/>
                  </a:cubicBezTo>
                  <a:cubicBezTo>
                    <a:pt x="5165742" y="2459340"/>
                    <a:pt x="5160631" y="2461457"/>
                    <a:pt x="5155302" y="2461457"/>
                  </a:cubicBezTo>
                  <a:lnTo>
                    <a:pt x="20093" y="2461457"/>
                  </a:lnTo>
                  <a:cubicBezTo>
                    <a:pt x="14764" y="2461457"/>
                    <a:pt x="9653" y="2459340"/>
                    <a:pt x="5885" y="2455572"/>
                  </a:cubicBezTo>
                  <a:cubicBezTo>
                    <a:pt x="2117" y="2451804"/>
                    <a:pt x="0" y="2446693"/>
                    <a:pt x="0" y="2441364"/>
                  </a:cubicBezTo>
                  <a:lnTo>
                    <a:pt x="0" y="20093"/>
                  </a:lnTo>
                  <a:cubicBezTo>
                    <a:pt x="0" y="14764"/>
                    <a:pt x="2117" y="9653"/>
                    <a:pt x="5885" y="5885"/>
                  </a:cubicBezTo>
                  <a:cubicBezTo>
                    <a:pt x="9653" y="2117"/>
                    <a:pt x="14764" y="0"/>
                    <a:pt x="20093" y="0"/>
                  </a:cubicBez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rot="-5400000">
            <a:off x="8838234" y="830163"/>
            <a:ext cx="611532" cy="18288000"/>
            <a:chOff x="0" y="0"/>
            <a:chExt cx="161062" cy="4816593"/>
          </a:xfrm>
        </p:grpSpPr>
        <p:sp>
          <p:nvSpPr>
            <p:cNvPr id="6" name="Freeform 6"/>
            <p:cNvSpPr/>
            <p:nvPr/>
          </p:nvSpPr>
          <p:spPr>
            <a:xfrm>
              <a:off x="0" y="0"/>
              <a:ext cx="161062" cy="4816592"/>
            </a:xfrm>
            <a:custGeom>
              <a:avLst/>
              <a:gdLst/>
              <a:ahLst/>
              <a:cxnLst/>
              <a:rect l="l" t="t" r="r" b="b"/>
              <a:pathLst>
                <a:path w="161062" h="4816592">
                  <a:moveTo>
                    <a:pt x="0" y="0"/>
                  </a:moveTo>
                  <a:lnTo>
                    <a:pt x="161062" y="0"/>
                  </a:lnTo>
                  <a:lnTo>
                    <a:pt x="161062" y="4816592"/>
                  </a:lnTo>
                  <a:lnTo>
                    <a:pt x="0" y="4816592"/>
                  </a:lnTo>
                  <a:close/>
                </a:path>
              </a:pathLst>
            </a:custGeom>
            <a:solidFill>
              <a:srgbClr val="009DDC"/>
            </a:solidFill>
          </p:spPr>
          <p:txBody>
            <a:bodyPr/>
            <a:lstStyle/>
            <a:p>
              <a:endParaRPr lang="en-US"/>
            </a:p>
          </p:txBody>
        </p:sp>
        <p:sp>
          <p:nvSpPr>
            <p:cNvPr id="7" name="TextBox 7"/>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8" name="Freeform 8"/>
          <p:cNvSpPr/>
          <p:nvPr/>
        </p:nvSpPr>
        <p:spPr>
          <a:xfrm>
            <a:off x="7739548" y="9668397"/>
            <a:ext cx="1988048" cy="515717"/>
          </a:xfrm>
          <a:custGeom>
            <a:avLst/>
            <a:gdLst/>
            <a:ahLst/>
            <a:cxnLst/>
            <a:rect l="l" t="t" r="r" b="b"/>
            <a:pathLst>
              <a:path w="1988048" h="515717">
                <a:moveTo>
                  <a:pt x="0" y="0"/>
                </a:moveTo>
                <a:lnTo>
                  <a:pt x="1988048" y="0"/>
                </a:lnTo>
                <a:lnTo>
                  <a:pt x="1988048" y="515717"/>
                </a:lnTo>
                <a:lnTo>
                  <a:pt x="0" y="515717"/>
                </a:lnTo>
                <a:lnTo>
                  <a:pt x="0" y="0"/>
                </a:lnTo>
                <a:close/>
              </a:path>
            </a:pathLst>
          </a:custGeom>
          <a:blipFill>
            <a:blip r:embed="rId3"/>
            <a:stretch>
              <a:fillRect/>
            </a:stretch>
          </a:blipFill>
        </p:spPr>
        <p:txBody>
          <a:bodyPr/>
          <a:lstStyle/>
          <a:p>
            <a:endParaRPr lang="en-US"/>
          </a:p>
        </p:txBody>
      </p:sp>
      <p:sp>
        <p:nvSpPr>
          <p:cNvPr id="9" name="Freeform 9"/>
          <p:cNvSpPr/>
          <p:nvPr/>
        </p:nvSpPr>
        <p:spPr>
          <a:xfrm>
            <a:off x="15091735" y="5867276"/>
            <a:ext cx="2793362" cy="3448596"/>
          </a:xfrm>
          <a:custGeom>
            <a:avLst/>
            <a:gdLst/>
            <a:ahLst/>
            <a:cxnLst/>
            <a:rect l="l" t="t" r="r" b="b"/>
            <a:pathLst>
              <a:path w="2793362" h="3448596">
                <a:moveTo>
                  <a:pt x="0" y="0"/>
                </a:moveTo>
                <a:lnTo>
                  <a:pt x="2793363" y="0"/>
                </a:lnTo>
                <a:lnTo>
                  <a:pt x="2793363" y="3448596"/>
                </a:lnTo>
                <a:lnTo>
                  <a:pt x="0" y="34485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786165" y="1330087"/>
            <a:ext cx="16715671" cy="7489230"/>
          </a:xfrm>
          <a:prstGeom prst="rect">
            <a:avLst/>
          </a:prstGeom>
        </p:spPr>
        <p:txBody>
          <a:bodyPr lIns="0" tIns="0" rIns="0" bIns="0" rtlCol="0" anchor="t">
            <a:spAutoFit/>
          </a:bodyPr>
          <a:lstStyle/>
          <a:p>
            <a:pPr algn="ctr">
              <a:lnSpc>
                <a:spcPts val="4800"/>
              </a:lnSpc>
            </a:pPr>
            <a:r>
              <a:rPr lang="en-US" sz="5000" dirty="0">
                <a:solidFill>
                  <a:srgbClr val="009DDC"/>
                </a:solidFill>
                <a:latin typeface="Gotham 4"/>
              </a:rPr>
              <a:t>STORY 1:  CHURCH HAS A PROBLEM</a:t>
            </a:r>
          </a:p>
          <a:p>
            <a:pPr algn="ctr">
              <a:lnSpc>
                <a:spcPts val="4800"/>
              </a:lnSpc>
            </a:pPr>
            <a:endParaRPr lang="en-US" sz="4800">
              <a:solidFill>
                <a:srgbClr val="009DDC"/>
              </a:solidFill>
              <a:latin typeface="Gotham 4"/>
            </a:endParaRPr>
          </a:p>
          <a:p>
            <a:pPr algn="ctr">
              <a:lnSpc>
                <a:spcPts val="4800"/>
              </a:lnSpc>
            </a:pPr>
            <a:endParaRPr lang="en-US" sz="4800" dirty="0">
              <a:solidFill>
                <a:srgbClr val="009DDC"/>
              </a:solidFill>
              <a:latin typeface="Gotham 4"/>
            </a:endParaRPr>
          </a:p>
          <a:p>
            <a:pPr>
              <a:lnSpc>
                <a:spcPts val="4000"/>
              </a:lnSpc>
            </a:pPr>
            <a:r>
              <a:rPr lang="en-US" sz="4400" dirty="0">
                <a:solidFill>
                  <a:srgbClr val="707070"/>
                </a:solidFill>
                <a:latin typeface="Gotham 4"/>
              </a:rPr>
              <a:t>Our members are not growing in their faith or leadership due to a lack of hands-on ministry opportunities where they can put their faith into practice.</a:t>
            </a:r>
          </a:p>
          <a:p>
            <a:pPr marL="1028700" lvl="1" indent="-571500">
              <a:lnSpc>
                <a:spcPts val="4000"/>
              </a:lnSpc>
              <a:buFont typeface="Arial"/>
              <a:buChar char="•"/>
            </a:pPr>
            <a:endParaRPr lang="en-US" sz="4400" dirty="0">
              <a:solidFill>
                <a:srgbClr val="FFC000"/>
              </a:solidFill>
              <a:latin typeface="Gotham 4"/>
            </a:endParaRPr>
          </a:p>
          <a:p>
            <a:pPr marL="1028700" lvl="1" indent="-571500">
              <a:lnSpc>
                <a:spcPts val="4000"/>
              </a:lnSpc>
              <a:buFont typeface="Arial,Sans-Serif"/>
              <a:buChar char="•"/>
            </a:pPr>
            <a:r>
              <a:rPr lang="en-US" sz="4400" dirty="0">
                <a:solidFill>
                  <a:srgbClr val="FFC000"/>
                </a:solidFill>
                <a:latin typeface="Gotham 2"/>
                <a:cs typeface="Arial"/>
              </a:rPr>
              <a:t>Guide?</a:t>
            </a:r>
          </a:p>
          <a:p>
            <a:pPr marL="1028700" lvl="1" indent="-571500">
              <a:lnSpc>
                <a:spcPts val="4000"/>
              </a:lnSpc>
              <a:buFont typeface="Arial,Sans-Serif"/>
              <a:buChar char="•"/>
            </a:pPr>
            <a:endParaRPr lang="en-US" sz="4400" dirty="0">
              <a:solidFill>
                <a:srgbClr val="FFC000"/>
              </a:solidFill>
              <a:latin typeface="Gotham 2"/>
              <a:cs typeface="Arial"/>
            </a:endParaRPr>
          </a:p>
          <a:p>
            <a:pPr marL="1028700" lvl="1" indent="-571500">
              <a:lnSpc>
                <a:spcPts val="4000"/>
              </a:lnSpc>
              <a:buFont typeface="Arial"/>
              <a:buChar char="•"/>
            </a:pPr>
            <a:r>
              <a:rPr lang="en-US" sz="4400" dirty="0">
                <a:solidFill>
                  <a:srgbClr val="FFC000"/>
                </a:solidFill>
                <a:latin typeface="Gotham 2"/>
                <a:cs typeface="Arial"/>
              </a:rPr>
              <a:t>Our solution?</a:t>
            </a:r>
          </a:p>
          <a:p>
            <a:pPr marL="1028700" lvl="1" indent="-571500">
              <a:lnSpc>
                <a:spcPts val="4000"/>
              </a:lnSpc>
              <a:buFont typeface="Arial"/>
              <a:buChar char="•"/>
            </a:pPr>
            <a:endParaRPr lang="en-US" sz="4400" dirty="0">
              <a:solidFill>
                <a:srgbClr val="FFC000"/>
              </a:solidFill>
              <a:latin typeface="Gotham 2"/>
              <a:cs typeface="Arial"/>
            </a:endParaRPr>
          </a:p>
          <a:p>
            <a:pPr marL="1028700" lvl="1" indent="-571500">
              <a:lnSpc>
                <a:spcPts val="4000"/>
              </a:lnSpc>
              <a:buFont typeface="Arial,Sans-Serif"/>
              <a:buChar char="•"/>
            </a:pPr>
            <a:r>
              <a:rPr lang="en-US" sz="4400" dirty="0">
                <a:solidFill>
                  <a:srgbClr val="FFC000"/>
                </a:solidFill>
                <a:latin typeface="Gotham 2"/>
                <a:cs typeface="Arial"/>
              </a:rPr>
              <a:t>Call to action?</a:t>
            </a:r>
            <a:endParaRPr lang="en-US" dirty="0">
              <a:solidFill>
                <a:srgbClr val="FFC000"/>
              </a:solidFill>
              <a:latin typeface="Gotham 2"/>
              <a:cs typeface="Arial"/>
            </a:endParaRPr>
          </a:p>
          <a:p>
            <a:pPr>
              <a:lnSpc>
                <a:spcPts val="4000"/>
              </a:lnSpc>
            </a:pPr>
            <a:endParaRPr lang="en-US" sz="4000">
              <a:solidFill>
                <a:srgbClr val="009DDC"/>
              </a:solidFill>
              <a:latin typeface="Gotham 4"/>
            </a:endParaRPr>
          </a:p>
          <a:p>
            <a:pPr>
              <a:lnSpc>
                <a:spcPts val="4000"/>
              </a:lnSpc>
            </a:pPr>
            <a:endParaRPr lang="en-US" sz="4000">
              <a:solidFill>
                <a:srgbClr val="009DDC"/>
              </a:solidFill>
              <a:latin typeface="Gotham 4"/>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9C31E"/>
        </a:solidFill>
        <a:effectLst/>
      </p:bgPr>
    </p:bg>
    <p:spTree>
      <p:nvGrpSpPr>
        <p:cNvPr id="1" name=""/>
        <p:cNvGrpSpPr/>
        <p:nvPr/>
      </p:nvGrpSpPr>
      <p:grpSpPr>
        <a:xfrm>
          <a:off x="0" y="0"/>
          <a:ext cx="0" cy="0"/>
          <a:chOff x="0" y="0"/>
          <a:chExt cx="0" cy="0"/>
        </a:xfrm>
      </p:grpSpPr>
      <p:grpSp>
        <p:nvGrpSpPr>
          <p:cNvPr id="2" name="Group 2"/>
          <p:cNvGrpSpPr/>
          <p:nvPr/>
        </p:nvGrpSpPr>
        <p:grpSpPr>
          <a:xfrm>
            <a:off x="-1091592" y="322552"/>
            <a:ext cx="19650329" cy="9345845"/>
            <a:chOff x="0" y="0"/>
            <a:chExt cx="5175395" cy="2461457"/>
          </a:xfrm>
        </p:grpSpPr>
        <p:sp>
          <p:nvSpPr>
            <p:cNvPr id="3" name="Freeform 3"/>
            <p:cNvSpPr/>
            <p:nvPr/>
          </p:nvSpPr>
          <p:spPr>
            <a:xfrm>
              <a:off x="0" y="0"/>
              <a:ext cx="5175395" cy="2461457"/>
            </a:xfrm>
            <a:custGeom>
              <a:avLst/>
              <a:gdLst/>
              <a:ahLst/>
              <a:cxnLst/>
              <a:rect l="l" t="t" r="r" b="b"/>
              <a:pathLst>
                <a:path w="5175395" h="2461457">
                  <a:moveTo>
                    <a:pt x="20093" y="0"/>
                  </a:moveTo>
                  <a:lnTo>
                    <a:pt x="5155302" y="0"/>
                  </a:lnTo>
                  <a:cubicBezTo>
                    <a:pt x="5166399" y="0"/>
                    <a:pt x="5175395" y="8996"/>
                    <a:pt x="5175395" y="20093"/>
                  </a:cubicBezTo>
                  <a:lnTo>
                    <a:pt x="5175395" y="2441364"/>
                  </a:lnTo>
                  <a:cubicBezTo>
                    <a:pt x="5175395" y="2446693"/>
                    <a:pt x="5173278" y="2451804"/>
                    <a:pt x="5169510" y="2455572"/>
                  </a:cubicBezTo>
                  <a:cubicBezTo>
                    <a:pt x="5165742" y="2459340"/>
                    <a:pt x="5160631" y="2461457"/>
                    <a:pt x="5155302" y="2461457"/>
                  </a:cubicBezTo>
                  <a:lnTo>
                    <a:pt x="20093" y="2461457"/>
                  </a:lnTo>
                  <a:cubicBezTo>
                    <a:pt x="14764" y="2461457"/>
                    <a:pt x="9653" y="2459340"/>
                    <a:pt x="5885" y="2455572"/>
                  </a:cubicBezTo>
                  <a:cubicBezTo>
                    <a:pt x="2117" y="2451804"/>
                    <a:pt x="0" y="2446693"/>
                    <a:pt x="0" y="2441364"/>
                  </a:cubicBezTo>
                  <a:lnTo>
                    <a:pt x="0" y="20093"/>
                  </a:lnTo>
                  <a:cubicBezTo>
                    <a:pt x="0" y="14764"/>
                    <a:pt x="2117" y="9653"/>
                    <a:pt x="5885" y="5885"/>
                  </a:cubicBezTo>
                  <a:cubicBezTo>
                    <a:pt x="9653" y="2117"/>
                    <a:pt x="14764" y="0"/>
                    <a:pt x="20093" y="0"/>
                  </a:cubicBez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rot="-5400000">
            <a:off x="8838234" y="830163"/>
            <a:ext cx="611532" cy="18288000"/>
            <a:chOff x="0" y="0"/>
            <a:chExt cx="161062" cy="4816593"/>
          </a:xfrm>
        </p:grpSpPr>
        <p:sp>
          <p:nvSpPr>
            <p:cNvPr id="6" name="Freeform 6"/>
            <p:cNvSpPr/>
            <p:nvPr/>
          </p:nvSpPr>
          <p:spPr>
            <a:xfrm>
              <a:off x="0" y="0"/>
              <a:ext cx="161062" cy="4816592"/>
            </a:xfrm>
            <a:custGeom>
              <a:avLst/>
              <a:gdLst/>
              <a:ahLst/>
              <a:cxnLst/>
              <a:rect l="l" t="t" r="r" b="b"/>
              <a:pathLst>
                <a:path w="161062" h="4816592">
                  <a:moveTo>
                    <a:pt x="0" y="0"/>
                  </a:moveTo>
                  <a:lnTo>
                    <a:pt x="161062" y="0"/>
                  </a:lnTo>
                  <a:lnTo>
                    <a:pt x="161062" y="4816592"/>
                  </a:lnTo>
                  <a:lnTo>
                    <a:pt x="0" y="4816592"/>
                  </a:lnTo>
                  <a:close/>
                </a:path>
              </a:pathLst>
            </a:custGeom>
            <a:solidFill>
              <a:srgbClr val="009DDC"/>
            </a:solidFill>
          </p:spPr>
          <p:txBody>
            <a:bodyPr/>
            <a:lstStyle/>
            <a:p>
              <a:endParaRPr lang="en-US"/>
            </a:p>
          </p:txBody>
        </p:sp>
        <p:sp>
          <p:nvSpPr>
            <p:cNvPr id="7" name="TextBox 7"/>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8" name="Freeform 8"/>
          <p:cNvSpPr/>
          <p:nvPr/>
        </p:nvSpPr>
        <p:spPr>
          <a:xfrm>
            <a:off x="7739548" y="9668397"/>
            <a:ext cx="1988048" cy="515717"/>
          </a:xfrm>
          <a:custGeom>
            <a:avLst/>
            <a:gdLst/>
            <a:ahLst/>
            <a:cxnLst/>
            <a:rect l="l" t="t" r="r" b="b"/>
            <a:pathLst>
              <a:path w="1988048" h="515717">
                <a:moveTo>
                  <a:pt x="0" y="0"/>
                </a:moveTo>
                <a:lnTo>
                  <a:pt x="1988048" y="0"/>
                </a:lnTo>
                <a:lnTo>
                  <a:pt x="1988048" y="515717"/>
                </a:lnTo>
                <a:lnTo>
                  <a:pt x="0" y="515717"/>
                </a:lnTo>
                <a:lnTo>
                  <a:pt x="0" y="0"/>
                </a:lnTo>
                <a:close/>
              </a:path>
            </a:pathLst>
          </a:custGeom>
          <a:blipFill>
            <a:blip r:embed="rId3"/>
            <a:stretch>
              <a:fillRect/>
            </a:stretch>
          </a:blipFill>
        </p:spPr>
        <p:txBody>
          <a:bodyPr/>
          <a:lstStyle/>
          <a:p>
            <a:endParaRPr lang="en-US"/>
          </a:p>
        </p:txBody>
      </p:sp>
      <p:sp>
        <p:nvSpPr>
          <p:cNvPr id="9" name="Freeform 9"/>
          <p:cNvSpPr/>
          <p:nvPr/>
        </p:nvSpPr>
        <p:spPr>
          <a:xfrm flipH="1">
            <a:off x="14768937" y="5811784"/>
            <a:ext cx="2915839" cy="3702653"/>
          </a:xfrm>
          <a:custGeom>
            <a:avLst/>
            <a:gdLst/>
            <a:ahLst/>
            <a:cxnLst/>
            <a:rect l="l" t="t" r="r" b="b"/>
            <a:pathLst>
              <a:path w="2915839" h="3702653">
                <a:moveTo>
                  <a:pt x="2915839" y="0"/>
                </a:moveTo>
                <a:lnTo>
                  <a:pt x="0" y="0"/>
                </a:lnTo>
                <a:lnTo>
                  <a:pt x="0" y="3702652"/>
                </a:lnTo>
                <a:lnTo>
                  <a:pt x="2915839" y="3702652"/>
                </a:lnTo>
                <a:lnTo>
                  <a:pt x="291583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786165" y="1330087"/>
            <a:ext cx="16715671" cy="7489230"/>
          </a:xfrm>
          <a:prstGeom prst="rect">
            <a:avLst/>
          </a:prstGeom>
        </p:spPr>
        <p:txBody>
          <a:bodyPr lIns="0" tIns="0" rIns="0" bIns="0" rtlCol="0" anchor="t">
            <a:spAutoFit/>
          </a:bodyPr>
          <a:lstStyle/>
          <a:p>
            <a:pPr algn="ctr">
              <a:lnSpc>
                <a:spcPts val="4800"/>
              </a:lnSpc>
            </a:pPr>
            <a:r>
              <a:rPr lang="en-US" sz="5000" dirty="0">
                <a:solidFill>
                  <a:srgbClr val="009DDC"/>
                </a:solidFill>
                <a:latin typeface="Gotham 4"/>
              </a:rPr>
              <a:t>STORY 2:  CHRISTIAN HAS A PROBLEM</a:t>
            </a:r>
          </a:p>
          <a:p>
            <a:pPr algn="ctr">
              <a:lnSpc>
                <a:spcPts val="4800"/>
              </a:lnSpc>
            </a:pPr>
            <a:endParaRPr lang="en-US" sz="4800">
              <a:solidFill>
                <a:srgbClr val="009DDC"/>
              </a:solidFill>
              <a:latin typeface="Gotham 4"/>
            </a:endParaRPr>
          </a:p>
          <a:p>
            <a:pPr algn="ctr">
              <a:lnSpc>
                <a:spcPts val="4800"/>
              </a:lnSpc>
            </a:pPr>
            <a:endParaRPr lang="en-US" sz="4800" dirty="0">
              <a:solidFill>
                <a:srgbClr val="FFC000"/>
              </a:solidFill>
              <a:latin typeface="Gotham 4"/>
            </a:endParaRPr>
          </a:p>
          <a:p>
            <a:pPr>
              <a:lnSpc>
                <a:spcPts val="4000"/>
              </a:lnSpc>
            </a:pPr>
            <a:r>
              <a:rPr lang="en-US" sz="4400" dirty="0">
                <a:solidFill>
                  <a:srgbClr val="707070"/>
                </a:solidFill>
                <a:latin typeface="Gotham 4"/>
              </a:rPr>
              <a:t>I'm concerned about the refugees who are moving into our community. I want to help but don't know how.</a:t>
            </a:r>
          </a:p>
          <a:p>
            <a:pPr>
              <a:lnSpc>
                <a:spcPts val="4000"/>
              </a:lnSpc>
            </a:pPr>
            <a:endParaRPr lang="en-US" sz="4400" dirty="0">
              <a:solidFill>
                <a:srgbClr val="666666"/>
              </a:solidFill>
              <a:latin typeface="Gotham 4"/>
            </a:endParaRPr>
          </a:p>
          <a:p>
            <a:pPr marL="1028700" lvl="1" indent="-571500">
              <a:lnSpc>
                <a:spcPts val="4000"/>
              </a:lnSpc>
              <a:buFont typeface="Arial"/>
              <a:buChar char="•"/>
            </a:pPr>
            <a:r>
              <a:rPr lang="en-US" sz="4400" dirty="0">
                <a:solidFill>
                  <a:srgbClr val="FFC000"/>
                </a:solidFill>
                <a:latin typeface="Gotham 2"/>
                <a:ea typeface="Calibri"/>
                <a:cs typeface="Calibri"/>
              </a:rPr>
              <a:t>Guide</a:t>
            </a:r>
            <a:r>
              <a:rPr lang="en-US" sz="4400" dirty="0">
                <a:solidFill>
                  <a:srgbClr val="FFC000"/>
                </a:solidFill>
                <a:latin typeface="Gotham 2"/>
                <a:ea typeface="+mn-lt"/>
                <a:cs typeface="+mn-lt"/>
              </a:rPr>
              <a:t>?</a:t>
            </a:r>
            <a:endParaRPr lang="en-US" sz="4400" dirty="0">
              <a:solidFill>
                <a:srgbClr val="FFC000"/>
              </a:solidFill>
              <a:latin typeface="Gotham 2"/>
              <a:ea typeface="Calibri"/>
              <a:cs typeface="Calibri"/>
            </a:endParaRPr>
          </a:p>
          <a:p>
            <a:pPr marL="1028700" lvl="1" indent="-571500">
              <a:lnSpc>
                <a:spcPts val="4000"/>
              </a:lnSpc>
              <a:buFont typeface="Arial"/>
              <a:buChar char="•"/>
            </a:pPr>
            <a:endParaRPr lang="en-US" sz="4400" dirty="0">
              <a:solidFill>
                <a:srgbClr val="FFC000"/>
              </a:solidFill>
              <a:latin typeface="Gotham 2"/>
              <a:ea typeface="Calibri"/>
              <a:cs typeface="Calibri"/>
            </a:endParaRPr>
          </a:p>
          <a:p>
            <a:pPr marL="1028700" lvl="1" indent="-571500">
              <a:lnSpc>
                <a:spcPts val="4000"/>
              </a:lnSpc>
              <a:buFont typeface="Arial"/>
              <a:buChar char="•"/>
            </a:pPr>
            <a:r>
              <a:rPr lang="en-US" sz="4400" dirty="0">
                <a:solidFill>
                  <a:srgbClr val="FFC000"/>
                </a:solidFill>
                <a:latin typeface="Gotham 2"/>
                <a:ea typeface="Calibri"/>
                <a:cs typeface="Calibri"/>
              </a:rPr>
              <a:t>Our solution?</a:t>
            </a:r>
          </a:p>
          <a:p>
            <a:pPr marL="1028700" lvl="1" indent="-571500">
              <a:lnSpc>
                <a:spcPts val="4000"/>
              </a:lnSpc>
              <a:buFont typeface="Arial"/>
              <a:buChar char="•"/>
            </a:pPr>
            <a:endParaRPr lang="en-US" sz="4400" dirty="0">
              <a:solidFill>
                <a:srgbClr val="FFC000"/>
              </a:solidFill>
              <a:latin typeface="Gotham 2"/>
              <a:ea typeface="Calibri"/>
              <a:cs typeface="Calibri"/>
            </a:endParaRPr>
          </a:p>
          <a:p>
            <a:pPr marL="1028700" lvl="1" indent="-571500">
              <a:lnSpc>
                <a:spcPts val="4000"/>
              </a:lnSpc>
              <a:buFont typeface="Arial"/>
              <a:buChar char="•"/>
            </a:pPr>
            <a:r>
              <a:rPr lang="en-US" sz="4400" dirty="0">
                <a:solidFill>
                  <a:srgbClr val="FFC000"/>
                </a:solidFill>
                <a:latin typeface="Gotham 2"/>
                <a:ea typeface="Calibri"/>
                <a:cs typeface="Calibri"/>
              </a:rPr>
              <a:t>Call to action?</a:t>
            </a:r>
          </a:p>
          <a:p>
            <a:pPr marL="1028700" lvl="1" indent="-571500">
              <a:lnSpc>
                <a:spcPts val="4000"/>
              </a:lnSpc>
              <a:buFont typeface="Arial"/>
              <a:buChar char="•"/>
            </a:pPr>
            <a:endParaRPr lang="en-US" sz="4400" dirty="0">
              <a:solidFill>
                <a:srgbClr val="595959"/>
              </a:solidFill>
              <a:latin typeface="Gotham 4"/>
            </a:endParaRPr>
          </a:p>
          <a:p>
            <a:pPr>
              <a:lnSpc>
                <a:spcPts val="4000"/>
              </a:lnSpc>
            </a:pPr>
            <a:endParaRPr lang="en-US" sz="4000">
              <a:solidFill>
                <a:srgbClr val="009DDC"/>
              </a:solidFill>
              <a:latin typeface="Gotham 4"/>
            </a:endParaRPr>
          </a:p>
          <a:p>
            <a:pPr>
              <a:lnSpc>
                <a:spcPts val="4000"/>
              </a:lnSpc>
            </a:pPr>
            <a:endParaRPr lang="en-US" sz="4000">
              <a:solidFill>
                <a:srgbClr val="009DDC"/>
              </a:solidFill>
              <a:latin typeface="Gotham 4"/>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9C31E"/>
        </a:solidFill>
        <a:effectLst/>
      </p:bgPr>
    </p:bg>
    <p:spTree>
      <p:nvGrpSpPr>
        <p:cNvPr id="1" name=""/>
        <p:cNvGrpSpPr/>
        <p:nvPr/>
      </p:nvGrpSpPr>
      <p:grpSpPr>
        <a:xfrm>
          <a:off x="0" y="0"/>
          <a:ext cx="0" cy="0"/>
          <a:chOff x="0" y="0"/>
          <a:chExt cx="0" cy="0"/>
        </a:xfrm>
      </p:grpSpPr>
      <p:grpSp>
        <p:nvGrpSpPr>
          <p:cNvPr id="2" name="Group 2"/>
          <p:cNvGrpSpPr/>
          <p:nvPr/>
        </p:nvGrpSpPr>
        <p:grpSpPr>
          <a:xfrm>
            <a:off x="-1091592" y="322552"/>
            <a:ext cx="19650329" cy="9345845"/>
            <a:chOff x="0" y="0"/>
            <a:chExt cx="5175395" cy="2461457"/>
          </a:xfrm>
        </p:grpSpPr>
        <p:sp>
          <p:nvSpPr>
            <p:cNvPr id="3" name="Freeform 3"/>
            <p:cNvSpPr/>
            <p:nvPr/>
          </p:nvSpPr>
          <p:spPr>
            <a:xfrm>
              <a:off x="0" y="0"/>
              <a:ext cx="5175395" cy="2461457"/>
            </a:xfrm>
            <a:custGeom>
              <a:avLst/>
              <a:gdLst/>
              <a:ahLst/>
              <a:cxnLst/>
              <a:rect l="l" t="t" r="r" b="b"/>
              <a:pathLst>
                <a:path w="5175395" h="2461457">
                  <a:moveTo>
                    <a:pt x="20093" y="0"/>
                  </a:moveTo>
                  <a:lnTo>
                    <a:pt x="5155302" y="0"/>
                  </a:lnTo>
                  <a:cubicBezTo>
                    <a:pt x="5166399" y="0"/>
                    <a:pt x="5175395" y="8996"/>
                    <a:pt x="5175395" y="20093"/>
                  </a:cubicBezTo>
                  <a:lnTo>
                    <a:pt x="5175395" y="2441364"/>
                  </a:lnTo>
                  <a:cubicBezTo>
                    <a:pt x="5175395" y="2446693"/>
                    <a:pt x="5173278" y="2451804"/>
                    <a:pt x="5169510" y="2455572"/>
                  </a:cubicBezTo>
                  <a:cubicBezTo>
                    <a:pt x="5165742" y="2459340"/>
                    <a:pt x="5160631" y="2461457"/>
                    <a:pt x="5155302" y="2461457"/>
                  </a:cubicBezTo>
                  <a:lnTo>
                    <a:pt x="20093" y="2461457"/>
                  </a:lnTo>
                  <a:cubicBezTo>
                    <a:pt x="14764" y="2461457"/>
                    <a:pt x="9653" y="2459340"/>
                    <a:pt x="5885" y="2455572"/>
                  </a:cubicBezTo>
                  <a:cubicBezTo>
                    <a:pt x="2117" y="2451804"/>
                    <a:pt x="0" y="2446693"/>
                    <a:pt x="0" y="2441364"/>
                  </a:cubicBezTo>
                  <a:lnTo>
                    <a:pt x="0" y="20093"/>
                  </a:lnTo>
                  <a:cubicBezTo>
                    <a:pt x="0" y="14764"/>
                    <a:pt x="2117" y="9653"/>
                    <a:pt x="5885" y="5885"/>
                  </a:cubicBezTo>
                  <a:cubicBezTo>
                    <a:pt x="9653" y="2117"/>
                    <a:pt x="14764" y="0"/>
                    <a:pt x="20093" y="0"/>
                  </a:cubicBez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rot="-5400000">
            <a:off x="8838234" y="830163"/>
            <a:ext cx="611532" cy="18288000"/>
            <a:chOff x="0" y="0"/>
            <a:chExt cx="161062" cy="4816593"/>
          </a:xfrm>
        </p:grpSpPr>
        <p:sp>
          <p:nvSpPr>
            <p:cNvPr id="6" name="Freeform 6"/>
            <p:cNvSpPr/>
            <p:nvPr/>
          </p:nvSpPr>
          <p:spPr>
            <a:xfrm>
              <a:off x="0" y="0"/>
              <a:ext cx="161062" cy="4816592"/>
            </a:xfrm>
            <a:custGeom>
              <a:avLst/>
              <a:gdLst/>
              <a:ahLst/>
              <a:cxnLst/>
              <a:rect l="l" t="t" r="r" b="b"/>
              <a:pathLst>
                <a:path w="161062" h="4816592">
                  <a:moveTo>
                    <a:pt x="0" y="0"/>
                  </a:moveTo>
                  <a:lnTo>
                    <a:pt x="161062" y="0"/>
                  </a:lnTo>
                  <a:lnTo>
                    <a:pt x="161062" y="4816592"/>
                  </a:lnTo>
                  <a:lnTo>
                    <a:pt x="0" y="4816592"/>
                  </a:lnTo>
                  <a:close/>
                </a:path>
              </a:pathLst>
            </a:custGeom>
            <a:solidFill>
              <a:srgbClr val="009DDC"/>
            </a:solidFill>
          </p:spPr>
          <p:txBody>
            <a:bodyPr/>
            <a:lstStyle/>
            <a:p>
              <a:endParaRPr lang="en-US"/>
            </a:p>
          </p:txBody>
        </p:sp>
        <p:sp>
          <p:nvSpPr>
            <p:cNvPr id="7" name="TextBox 7"/>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8" name="Freeform 8"/>
          <p:cNvSpPr/>
          <p:nvPr/>
        </p:nvSpPr>
        <p:spPr>
          <a:xfrm>
            <a:off x="7739548" y="9668397"/>
            <a:ext cx="1988048" cy="515717"/>
          </a:xfrm>
          <a:custGeom>
            <a:avLst/>
            <a:gdLst/>
            <a:ahLst/>
            <a:cxnLst/>
            <a:rect l="l" t="t" r="r" b="b"/>
            <a:pathLst>
              <a:path w="1988048" h="515717">
                <a:moveTo>
                  <a:pt x="0" y="0"/>
                </a:moveTo>
                <a:lnTo>
                  <a:pt x="1988048" y="0"/>
                </a:lnTo>
                <a:lnTo>
                  <a:pt x="1988048" y="515717"/>
                </a:lnTo>
                <a:lnTo>
                  <a:pt x="0" y="515717"/>
                </a:lnTo>
                <a:lnTo>
                  <a:pt x="0" y="0"/>
                </a:lnTo>
                <a:close/>
              </a:path>
            </a:pathLst>
          </a:custGeom>
          <a:blipFill>
            <a:blip r:embed="rId3"/>
            <a:stretch>
              <a:fillRect/>
            </a:stretch>
          </a:blipFill>
        </p:spPr>
        <p:txBody>
          <a:bodyPr/>
          <a:lstStyle/>
          <a:p>
            <a:endParaRPr lang="en-US"/>
          </a:p>
        </p:txBody>
      </p:sp>
      <p:sp>
        <p:nvSpPr>
          <p:cNvPr id="9" name="Freeform 9"/>
          <p:cNvSpPr/>
          <p:nvPr/>
        </p:nvSpPr>
        <p:spPr>
          <a:xfrm>
            <a:off x="10401327" y="3184451"/>
            <a:ext cx="7886673" cy="5458899"/>
          </a:xfrm>
          <a:custGeom>
            <a:avLst/>
            <a:gdLst/>
            <a:ahLst/>
            <a:cxnLst/>
            <a:rect l="l" t="t" r="r" b="b"/>
            <a:pathLst>
              <a:path w="7886673" h="5458899">
                <a:moveTo>
                  <a:pt x="0" y="0"/>
                </a:moveTo>
                <a:lnTo>
                  <a:pt x="7886673" y="0"/>
                </a:lnTo>
                <a:lnTo>
                  <a:pt x="7886673" y="5458899"/>
                </a:lnTo>
                <a:lnTo>
                  <a:pt x="0" y="5458899"/>
                </a:lnTo>
                <a:lnTo>
                  <a:pt x="0" y="0"/>
                </a:lnTo>
                <a:close/>
              </a:path>
            </a:pathLst>
          </a:custGeom>
          <a:blipFill>
            <a:blip r:embed="rId4"/>
            <a:stretch>
              <a:fillRect/>
            </a:stretch>
          </a:blipFill>
        </p:spPr>
        <p:txBody>
          <a:bodyPr/>
          <a:lstStyle/>
          <a:p>
            <a:endParaRPr lang="en-US"/>
          </a:p>
        </p:txBody>
      </p:sp>
      <p:sp>
        <p:nvSpPr>
          <p:cNvPr id="10" name="TextBox 10"/>
          <p:cNvSpPr txBox="1"/>
          <p:nvPr/>
        </p:nvSpPr>
        <p:spPr>
          <a:xfrm>
            <a:off x="786165" y="1330087"/>
            <a:ext cx="16715671" cy="6976269"/>
          </a:xfrm>
          <a:prstGeom prst="rect">
            <a:avLst/>
          </a:prstGeom>
        </p:spPr>
        <p:txBody>
          <a:bodyPr lIns="0" tIns="0" rIns="0" bIns="0" rtlCol="0" anchor="t">
            <a:spAutoFit/>
          </a:bodyPr>
          <a:lstStyle/>
          <a:p>
            <a:pPr algn="ctr">
              <a:lnSpc>
                <a:spcPts val="4800"/>
              </a:lnSpc>
            </a:pPr>
            <a:r>
              <a:rPr lang="en-US" sz="5000" dirty="0">
                <a:solidFill>
                  <a:srgbClr val="009DDC"/>
                </a:solidFill>
                <a:latin typeface="Gotham 4"/>
              </a:rPr>
              <a:t>ETHICAL STORYTELLING</a:t>
            </a:r>
          </a:p>
          <a:p>
            <a:pPr algn="ctr">
              <a:lnSpc>
                <a:spcPts val="4800"/>
              </a:lnSpc>
            </a:pPr>
            <a:endParaRPr lang="en-US" sz="4800" dirty="0">
              <a:solidFill>
                <a:srgbClr val="009DDC"/>
              </a:solidFill>
              <a:latin typeface="Gotham 4"/>
            </a:endParaRPr>
          </a:p>
          <a:p>
            <a:pPr algn="ctr">
              <a:lnSpc>
                <a:spcPts val="4800"/>
              </a:lnSpc>
            </a:pPr>
            <a:endParaRPr lang="en-US" sz="4400" dirty="0">
              <a:solidFill>
                <a:srgbClr val="009DDC"/>
              </a:solidFill>
              <a:latin typeface="Gotham 4"/>
            </a:endParaRPr>
          </a:p>
          <a:p>
            <a:pPr marL="863600" lvl="1" indent="-431800">
              <a:lnSpc>
                <a:spcPts val="4000"/>
              </a:lnSpc>
              <a:buFont typeface="Arial"/>
              <a:buChar char="•"/>
            </a:pPr>
            <a:r>
              <a:rPr lang="en-US" sz="4400" dirty="0">
                <a:solidFill>
                  <a:srgbClr val="666666"/>
                </a:solidFill>
                <a:latin typeface="Gotham 4"/>
              </a:rPr>
              <a:t>Written Consent Form</a:t>
            </a:r>
          </a:p>
          <a:p>
            <a:pPr>
              <a:lnSpc>
                <a:spcPts val="4000"/>
              </a:lnSpc>
            </a:pPr>
            <a:endParaRPr lang="en-US" sz="4400" dirty="0">
              <a:solidFill>
                <a:srgbClr val="666666"/>
              </a:solidFill>
              <a:latin typeface="Gotham 4"/>
            </a:endParaRPr>
          </a:p>
          <a:p>
            <a:pPr marL="863600" lvl="1" indent="-431800">
              <a:lnSpc>
                <a:spcPts val="4000"/>
              </a:lnSpc>
              <a:buFont typeface="Arial"/>
              <a:buChar char="•"/>
            </a:pPr>
            <a:r>
              <a:rPr lang="en-US" sz="4400" dirty="0">
                <a:solidFill>
                  <a:srgbClr val="666666"/>
                </a:solidFill>
                <a:latin typeface="Gotham 4"/>
              </a:rPr>
              <a:t>Whole story</a:t>
            </a:r>
          </a:p>
          <a:p>
            <a:pPr>
              <a:lnSpc>
                <a:spcPts val="4000"/>
              </a:lnSpc>
            </a:pPr>
            <a:endParaRPr lang="en-US" sz="4400" dirty="0">
              <a:solidFill>
                <a:srgbClr val="666666"/>
              </a:solidFill>
              <a:latin typeface="Gotham 4"/>
            </a:endParaRPr>
          </a:p>
          <a:p>
            <a:pPr marL="863600" lvl="1" indent="-431800">
              <a:lnSpc>
                <a:spcPts val="4000"/>
              </a:lnSpc>
              <a:buFont typeface="Arial"/>
              <a:buChar char="•"/>
            </a:pPr>
            <a:r>
              <a:rPr lang="en-US" sz="4400" dirty="0">
                <a:solidFill>
                  <a:srgbClr val="666666"/>
                </a:solidFill>
                <a:latin typeface="Gotham 4"/>
              </a:rPr>
              <a:t>Accurate story</a:t>
            </a:r>
          </a:p>
          <a:p>
            <a:pPr>
              <a:lnSpc>
                <a:spcPts val="4000"/>
              </a:lnSpc>
            </a:pPr>
            <a:endParaRPr lang="en-US" sz="4400" dirty="0">
              <a:solidFill>
                <a:srgbClr val="666666"/>
              </a:solidFill>
              <a:latin typeface="Gotham 4"/>
            </a:endParaRPr>
          </a:p>
          <a:p>
            <a:pPr marL="863600" lvl="1" indent="-431800">
              <a:lnSpc>
                <a:spcPts val="4000"/>
              </a:lnSpc>
              <a:buFont typeface="Arial"/>
              <a:buChar char="•"/>
            </a:pPr>
            <a:r>
              <a:rPr lang="en-US" sz="4400" dirty="0">
                <a:solidFill>
                  <a:srgbClr val="666666"/>
                </a:solidFill>
                <a:latin typeface="Gotham 4"/>
              </a:rPr>
              <a:t>Do not exaggerate</a:t>
            </a:r>
          </a:p>
          <a:p>
            <a:pPr>
              <a:lnSpc>
                <a:spcPts val="4000"/>
              </a:lnSpc>
            </a:pPr>
            <a:endParaRPr lang="en-US" sz="4400" dirty="0">
              <a:solidFill>
                <a:srgbClr val="666666"/>
              </a:solidFill>
              <a:latin typeface="Gotham 4"/>
            </a:endParaRPr>
          </a:p>
          <a:p>
            <a:pPr marL="863600" lvl="1" indent="-431800">
              <a:lnSpc>
                <a:spcPts val="4000"/>
              </a:lnSpc>
              <a:buFont typeface="Arial"/>
              <a:buChar char="•"/>
            </a:pPr>
            <a:r>
              <a:rPr lang="en-US" sz="4400" dirty="0">
                <a:solidFill>
                  <a:srgbClr val="666666"/>
                </a:solidFill>
                <a:latin typeface="Gotham 4"/>
              </a:rPr>
              <a:t>Respect privacy</a:t>
            </a:r>
          </a:p>
          <a:p>
            <a:pPr>
              <a:lnSpc>
                <a:spcPts val="4000"/>
              </a:lnSpc>
            </a:pPr>
            <a:endParaRPr lang="en-US" sz="4000">
              <a:solidFill>
                <a:srgbClr val="666666"/>
              </a:solidFill>
              <a:latin typeface="Gotham 4"/>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9C31E"/>
        </a:solidFill>
        <a:effectLst/>
      </p:bgPr>
    </p:bg>
    <p:spTree>
      <p:nvGrpSpPr>
        <p:cNvPr id="1" name=""/>
        <p:cNvGrpSpPr/>
        <p:nvPr/>
      </p:nvGrpSpPr>
      <p:grpSpPr>
        <a:xfrm>
          <a:off x="0" y="0"/>
          <a:ext cx="0" cy="0"/>
          <a:chOff x="0" y="0"/>
          <a:chExt cx="0" cy="0"/>
        </a:xfrm>
      </p:grpSpPr>
      <p:grpSp>
        <p:nvGrpSpPr>
          <p:cNvPr id="2" name="Group 2"/>
          <p:cNvGrpSpPr/>
          <p:nvPr/>
        </p:nvGrpSpPr>
        <p:grpSpPr>
          <a:xfrm>
            <a:off x="-1091592" y="322552"/>
            <a:ext cx="19650329" cy="9345845"/>
            <a:chOff x="0" y="0"/>
            <a:chExt cx="5175395" cy="2461457"/>
          </a:xfrm>
        </p:grpSpPr>
        <p:sp>
          <p:nvSpPr>
            <p:cNvPr id="3" name="Freeform 3"/>
            <p:cNvSpPr/>
            <p:nvPr/>
          </p:nvSpPr>
          <p:spPr>
            <a:xfrm>
              <a:off x="0" y="0"/>
              <a:ext cx="5175395" cy="2461457"/>
            </a:xfrm>
            <a:custGeom>
              <a:avLst/>
              <a:gdLst/>
              <a:ahLst/>
              <a:cxnLst/>
              <a:rect l="l" t="t" r="r" b="b"/>
              <a:pathLst>
                <a:path w="5175395" h="2461457">
                  <a:moveTo>
                    <a:pt x="20093" y="0"/>
                  </a:moveTo>
                  <a:lnTo>
                    <a:pt x="5155302" y="0"/>
                  </a:lnTo>
                  <a:cubicBezTo>
                    <a:pt x="5166399" y="0"/>
                    <a:pt x="5175395" y="8996"/>
                    <a:pt x="5175395" y="20093"/>
                  </a:cubicBezTo>
                  <a:lnTo>
                    <a:pt x="5175395" y="2441364"/>
                  </a:lnTo>
                  <a:cubicBezTo>
                    <a:pt x="5175395" y="2446693"/>
                    <a:pt x="5173278" y="2451804"/>
                    <a:pt x="5169510" y="2455572"/>
                  </a:cubicBezTo>
                  <a:cubicBezTo>
                    <a:pt x="5165742" y="2459340"/>
                    <a:pt x="5160631" y="2461457"/>
                    <a:pt x="5155302" y="2461457"/>
                  </a:cubicBezTo>
                  <a:lnTo>
                    <a:pt x="20093" y="2461457"/>
                  </a:lnTo>
                  <a:cubicBezTo>
                    <a:pt x="14764" y="2461457"/>
                    <a:pt x="9653" y="2459340"/>
                    <a:pt x="5885" y="2455572"/>
                  </a:cubicBezTo>
                  <a:cubicBezTo>
                    <a:pt x="2117" y="2451804"/>
                    <a:pt x="0" y="2446693"/>
                    <a:pt x="0" y="2441364"/>
                  </a:cubicBezTo>
                  <a:lnTo>
                    <a:pt x="0" y="20093"/>
                  </a:lnTo>
                  <a:cubicBezTo>
                    <a:pt x="0" y="14764"/>
                    <a:pt x="2117" y="9653"/>
                    <a:pt x="5885" y="5885"/>
                  </a:cubicBezTo>
                  <a:cubicBezTo>
                    <a:pt x="9653" y="2117"/>
                    <a:pt x="14764" y="0"/>
                    <a:pt x="20093" y="0"/>
                  </a:cubicBez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rot="-5400000">
            <a:off x="8838234" y="830163"/>
            <a:ext cx="611532" cy="18288000"/>
            <a:chOff x="0" y="0"/>
            <a:chExt cx="161062" cy="4816593"/>
          </a:xfrm>
        </p:grpSpPr>
        <p:sp>
          <p:nvSpPr>
            <p:cNvPr id="6" name="Freeform 6"/>
            <p:cNvSpPr/>
            <p:nvPr/>
          </p:nvSpPr>
          <p:spPr>
            <a:xfrm>
              <a:off x="0" y="0"/>
              <a:ext cx="161062" cy="4816592"/>
            </a:xfrm>
            <a:custGeom>
              <a:avLst/>
              <a:gdLst/>
              <a:ahLst/>
              <a:cxnLst/>
              <a:rect l="l" t="t" r="r" b="b"/>
              <a:pathLst>
                <a:path w="161062" h="4816592">
                  <a:moveTo>
                    <a:pt x="0" y="0"/>
                  </a:moveTo>
                  <a:lnTo>
                    <a:pt x="161062" y="0"/>
                  </a:lnTo>
                  <a:lnTo>
                    <a:pt x="161062" y="4816592"/>
                  </a:lnTo>
                  <a:lnTo>
                    <a:pt x="0" y="4816592"/>
                  </a:lnTo>
                  <a:close/>
                </a:path>
              </a:pathLst>
            </a:custGeom>
            <a:solidFill>
              <a:srgbClr val="009DDC"/>
            </a:solidFill>
          </p:spPr>
          <p:txBody>
            <a:bodyPr/>
            <a:lstStyle/>
            <a:p>
              <a:endParaRPr lang="en-US"/>
            </a:p>
          </p:txBody>
        </p:sp>
        <p:sp>
          <p:nvSpPr>
            <p:cNvPr id="7" name="TextBox 7"/>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8" name="Freeform 8"/>
          <p:cNvSpPr/>
          <p:nvPr/>
        </p:nvSpPr>
        <p:spPr>
          <a:xfrm>
            <a:off x="7739548" y="9668397"/>
            <a:ext cx="1988048" cy="515717"/>
          </a:xfrm>
          <a:custGeom>
            <a:avLst/>
            <a:gdLst/>
            <a:ahLst/>
            <a:cxnLst/>
            <a:rect l="l" t="t" r="r" b="b"/>
            <a:pathLst>
              <a:path w="1988048" h="515717">
                <a:moveTo>
                  <a:pt x="0" y="0"/>
                </a:moveTo>
                <a:lnTo>
                  <a:pt x="1988048" y="0"/>
                </a:lnTo>
                <a:lnTo>
                  <a:pt x="1988048" y="515717"/>
                </a:lnTo>
                <a:lnTo>
                  <a:pt x="0" y="515717"/>
                </a:lnTo>
                <a:lnTo>
                  <a:pt x="0" y="0"/>
                </a:lnTo>
                <a:close/>
              </a:path>
            </a:pathLst>
          </a:custGeom>
          <a:blipFill>
            <a:blip r:embed="rId3"/>
            <a:stretch>
              <a:fillRect/>
            </a:stretch>
          </a:blipFill>
        </p:spPr>
        <p:txBody>
          <a:bodyPr/>
          <a:lstStyle/>
          <a:p>
            <a:endParaRPr lang="en-US"/>
          </a:p>
        </p:txBody>
      </p:sp>
      <p:sp>
        <p:nvSpPr>
          <p:cNvPr id="9" name="Freeform 9"/>
          <p:cNvSpPr/>
          <p:nvPr/>
        </p:nvSpPr>
        <p:spPr>
          <a:xfrm>
            <a:off x="3983695" y="2869423"/>
            <a:ext cx="9516276" cy="5563376"/>
          </a:xfrm>
          <a:custGeom>
            <a:avLst/>
            <a:gdLst/>
            <a:ahLst/>
            <a:cxnLst/>
            <a:rect l="l" t="t" r="r" b="b"/>
            <a:pathLst>
              <a:path w="10955609" h="6685209">
                <a:moveTo>
                  <a:pt x="0" y="0"/>
                </a:moveTo>
                <a:lnTo>
                  <a:pt x="10955610" y="0"/>
                </a:lnTo>
                <a:lnTo>
                  <a:pt x="10955610" y="6685209"/>
                </a:lnTo>
                <a:lnTo>
                  <a:pt x="0" y="6685209"/>
                </a:lnTo>
                <a:lnTo>
                  <a:pt x="0" y="0"/>
                </a:lnTo>
                <a:close/>
              </a:path>
            </a:pathLst>
          </a:custGeom>
          <a:blipFill>
            <a:blip r:embed="rId4"/>
            <a:stretch>
              <a:fillRect/>
            </a:stretch>
          </a:blipFill>
        </p:spPr>
        <p:txBody>
          <a:bodyPr/>
          <a:lstStyle/>
          <a:p>
            <a:endParaRPr lang="en-US"/>
          </a:p>
        </p:txBody>
      </p:sp>
      <p:sp>
        <p:nvSpPr>
          <p:cNvPr id="10" name="TextBox 10"/>
          <p:cNvSpPr txBox="1"/>
          <p:nvPr/>
        </p:nvSpPr>
        <p:spPr>
          <a:xfrm>
            <a:off x="383998" y="1146996"/>
            <a:ext cx="16715671" cy="2364750"/>
          </a:xfrm>
          <a:prstGeom prst="rect">
            <a:avLst/>
          </a:prstGeom>
        </p:spPr>
        <p:txBody>
          <a:bodyPr lIns="0" tIns="0" rIns="0" bIns="0" rtlCol="0" anchor="t">
            <a:spAutoFit/>
          </a:bodyPr>
          <a:lstStyle/>
          <a:p>
            <a:pPr algn="ctr">
              <a:lnSpc>
                <a:spcPts val="5999"/>
              </a:lnSpc>
            </a:pPr>
            <a:r>
              <a:rPr lang="en-US" sz="5000" dirty="0">
                <a:solidFill>
                  <a:srgbClr val="009DDC"/>
                </a:solidFill>
                <a:latin typeface="Gotham 4"/>
              </a:rPr>
              <a:t>SOCIAL MEDIA</a:t>
            </a:r>
          </a:p>
          <a:p>
            <a:pPr>
              <a:lnSpc>
                <a:spcPts val="4000"/>
              </a:lnSpc>
            </a:pPr>
            <a:endParaRPr lang="en-US" sz="5999">
              <a:solidFill>
                <a:srgbClr val="009DDC"/>
              </a:solidFill>
              <a:latin typeface="Gotham 4"/>
            </a:endParaRPr>
          </a:p>
          <a:p>
            <a:pPr>
              <a:lnSpc>
                <a:spcPts val="4000"/>
              </a:lnSpc>
            </a:pPr>
            <a:endParaRPr lang="en-US" sz="5999">
              <a:solidFill>
                <a:srgbClr val="009DDC"/>
              </a:solidFill>
              <a:latin typeface="Gotham 4"/>
            </a:endParaRPr>
          </a:p>
          <a:p>
            <a:pPr>
              <a:lnSpc>
                <a:spcPts val="4000"/>
              </a:lnSpc>
            </a:pPr>
            <a:endParaRPr lang="en-US" sz="5999">
              <a:solidFill>
                <a:srgbClr val="009DDC"/>
              </a:solidFill>
              <a:latin typeface="Gotham 4"/>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9C31E"/>
        </a:solidFill>
        <a:effectLst/>
      </p:bgPr>
    </p:bg>
    <p:spTree>
      <p:nvGrpSpPr>
        <p:cNvPr id="1" name=""/>
        <p:cNvGrpSpPr/>
        <p:nvPr/>
      </p:nvGrpSpPr>
      <p:grpSpPr>
        <a:xfrm>
          <a:off x="0" y="0"/>
          <a:ext cx="0" cy="0"/>
          <a:chOff x="0" y="0"/>
          <a:chExt cx="0" cy="0"/>
        </a:xfrm>
      </p:grpSpPr>
      <p:grpSp>
        <p:nvGrpSpPr>
          <p:cNvPr id="2" name="Group 2"/>
          <p:cNvGrpSpPr/>
          <p:nvPr/>
        </p:nvGrpSpPr>
        <p:grpSpPr>
          <a:xfrm>
            <a:off x="-1091592" y="322552"/>
            <a:ext cx="19650329" cy="9345845"/>
            <a:chOff x="0" y="0"/>
            <a:chExt cx="5175395" cy="2461457"/>
          </a:xfrm>
        </p:grpSpPr>
        <p:sp>
          <p:nvSpPr>
            <p:cNvPr id="3" name="Freeform 3"/>
            <p:cNvSpPr/>
            <p:nvPr/>
          </p:nvSpPr>
          <p:spPr>
            <a:xfrm>
              <a:off x="0" y="0"/>
              <a:ext cx="5175395" cy="2461457"/>
            </a:xfrm>
            <a:custGeom>
              <a:avLst/>
              <a:gdLst/>
              <a:ahLst/>
              <a:cxnLst/>
              <a:rect l="l" t="t" r="r" b="b"/>
              <a:pathLst>
                <a:path w="5175395" h="2461457">
                  <a:moveTo>
                    <a:pt x="20093" y="0"/>
                  </a:moveTo>
                  <a:lnTo>
                    <a:pt x="5155302" y="0"/>
                  </a:lnTo>
                  <a:cubicBezTo>
                    <a:pt x="5166399" y="0"/>
                    <a:pt x="5175395" y="8996"/>
                    <a:pt x="5175395" y="20093"/>
                  </a:cubicBezTo>
                  <a:lnTo>
                    <a:pt x="5175395" y="2441364"/>
                  </a:lnTo>
                  <a:cubicBezTo>
                    <a:pt x="5175395" y="2446693"/>
                    <a:pt x="5173278" y="2451804"/>
                    <a:pt x="5169510" y="2455572"/>
                  </a:cubicBezTo>
                  <a:cubicBezTo>
                    <a:pt x="5165742" y="2459340"/>
                    <a:pt x="5160631" y="2461457"/>
                    <a:pt x="5155302" y="2461457"/>
                  </a:cubicBezTo>
                  <a:lnTo>
                    <a:pt x="20093" y="2461457"/>
                  </a:lnTo>
                  <a:cubicBezTo>
                    <a:pt x="14764" y="2461457"/>
                    <a:pt x="9653" y="2459340"/>
                    <a:pt x="5885" y="2455572"/>
                  </a:cubicBezTo>
                  <a:cubicBezTo>
                    <a:pt x="2117" y="2451804"/>
                    <a:pt x="0" y="2446693"/>
                    <a:pt x="0" y="2441364"/>
                  </a:cubicBezTo>
                  <a:lnTo>
                    <a:pt x="0" y="20093"/>
                  </a:lnTo>
                  <a:cubicBezTo>
                    <a:pt x="0" y="14764"/>
                    <a:pt x="2117" y="9653"/>
                    <a:pt x="5885" y="5885"/>
                  </a:cubicBezTo>
                  <a:cubicBezTo>
                    <a:pt x="9653" y="2117"/>
                    <a:pt x="14764" y="0"/>
                    <a:pt x="20093" y="0"/>
                  </a:cubicBez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rot="-5400000">
            <a:off x="8838234" y="830163"/>
            <a:ext cx="611532" cy="18288000"/>
            <a:chOff x="0" y="0"/>
            <a:chExt cx="161062" cy="4816593"/>
          </a:xfrm>
        </p:grpSpPr>
        <p:sp>
          <p:nvSpPr>
            <p:cNvPr id="6" name="Freeform 6"/>
            <p:cNvSpPr/>
            <p:nvPr/>
          </p:nvSpPr>
          <p:spPr>
            <a:xfrm>
              <a:off x="0" y="0"/>
              <a:ext cx="161062" cy="4816592"/>
            </a:xfrm>
            <a:custGeom>
              <a:avLst/>
              <a:gdLst/>
              <a:ahLst/>
              <a:cxnLst/>
              <a:rect l="l" t="t" r="r" b="b"/>
              <a:pathLst>
                <a:path w="161062" h="4816592">
                  <a:moveTo>
                    <a:pt x="0" y="0"/>
                  </a:moveTo>
                  <a:lnTo>
                    <a:pt x="161062" y="0"/>
                  </a:lnTo>
                  <a:lnTo>
                    <a:pt x="161062" y="4816592"/>
                  </a:lnTo>
                  <a:lnTo>
                    <a:pt x="0" y="4816592"/>
                  </a:lnTo>
                  <a:close/>
                </a:path>
              </a:pathLst>
            </a:custGeom>
            <a:solidFill>
              <a:srgbClr val="009DDC"/>
            </a:solidFill>
          </p:spPr>
          <p:txBody>
            <a:bodyPr/>
            <a:lstStyle/>
            <a:p>
              <a:endParaRPr lang="en-US"/>
            </a:p>
          </p:txBody>
        </p:sp>
        <p:sp>
          <p:nvSpPr>
            <p:cNvPr id="7" name="TextBox 7"/>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8" name="Freeform 8"/>
          <p:cNvSpPr/>
          <p:nvPr/>
        </p:nvSpPr>
        <p:spPr>
          <a:xfrm>
            <a:off x="7739548" y="9668397"/>
            <a:ext cx="1988048" cy="515717"/>
          </a:xfrm>
          <a:custGeom>
            <a:avLst/>
            <a:gdLst/>
            <a:ahLst/>
            <a:cxnLst/>
            <a:rect l="l" t="t" r="r" b="b"/>
            <a:pathLst>
              <a:path w="1988048" h="515717">
                <a:moveTo>
                  <a:pt x="0" y="0"/>
                </a:moveTo>
                <a:lnTo>
                  <a:pt x="1988048" y="0"/>
                </a:lnTo>
                <a:lnTo>
                  <a:pt x="1988048" y="515717"/>
                </a:lnTo>
                <a:lnTo>
                  <a:pt x="0" y="515717"/>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383998" y="1146996"/>
            <a:ext cx="16715671" cy="7445115"/>
          </a:xfrm>
          <a:prstGeom prst="rect">
            <a:avLst/>
          </a:prstGeom>
        </p:spPr>
        <p:txBody>
          <a:bodyPr lIns="0" tIns="0" rIns="0" bIns="0" rtlCol="0" anchor="t">
            <a:spAutoFit/>
          </a:bodyPr>
          <a:lstStyle/>
          <a:p>
            <a:pPr algn="ctr">
              <a:lnSpc>
                <a:spcPts val="5999"/>
              </a:lnSpc>
            </a:pPr>
            <a:r>
              <a:rPr lang="en-US" sz="5000" dirty="0">
                <a:solidFill>
                  <a:srgbClr val="009DDC"/>
                </a:solidFill>
                <a:latin typeface="Gotham 4"/>
              </a:rPr>
              <a:t>SOCIAL MEDIA</a:t>
            </a:r>
          </a:p>
          <a:p>
            <a:pPr>
              <a:lnSpc>
                <a:spcPts val="4000"/>
              </a:lnSpc>
            </a:pPr>
            <a:endParaRPr lang="en-US" sz="5999">
              <a:solidFill>
                <a:srgbClr val="009DDC"/>
              </a:solidFill>
              <a:latin typeface="Gotham 4"/>
            </a:endParaRPr>
          </a:p>
          <a:p>
            <a:pPr>
              <a:lnSpc>
                <a:spcPts val="4000"/>
              </a:lnSpc>
            </a:pPr>
            <a:endParaRPr lang="en-US" sz="4400" dirty="0">
              <a:solidFill>
                <a:srgbClr val="009DDC"/>
              </a:solidFill>
              <a:latin typeface="Gotham 2"/>
            </a:endParaRPr>
          </a:p>
          <a:p>
            <a:pPr marL="863600" lvl="1" indent="-431800">
              <a:lnSpc>
                <a:spcPts val="4000"/>
              </a:lnSpc>
              <a:buFont typeface="Arial,Sans-Serif"/>
              <a:buChar char="•"/>
            </a:pPr>
            <a:r>
              <a:rPr lang="en-US" sz="4400" dirty="0">
                <a:solidFill>
                  <a:srgbClr val="666666"/>
                </a:solidFill>
                <a:latin typeface="Gotham 2"/>
                <a:cs typeface="Arial"/>
              </a:rPr>
              <a:t>Not required for ambassadors</a:t>
            </a:r>
            <a:endParaRPr lang="en-US" sz="4400" dirty="0">
              <a:solidFill>
                <a:srgbClr val="000000"/>
              </a:solidFill>
              <a:latin typeface="Gotham 2"/>
              <a:cs typeface="Arial"/>
            </a:endParaRPr>
          </a:p>
          <a:p>
            <a:pPr>
              <a:lnSpc>
                <a:spcPts val="4000"/>
              </a:lnSpc>
            </a:pPr>
            <a:endParaRPr lang="en-US" sz="4400" dirty="0">
              <a:solidFill>
                <a:srgbClr val="000000"/>
              </a:solidFill>
              <a:latin typeface="Gotham 2"/>
              <a:cs typeface="Segoe UI"/>
            </a:endParaRPr>
          </a:p>
          <a:p>
            <a:pPr marL="863600" lvl="1" indent="-431800">
              <a:lnSpc>
                <a:spcPts val="4000"/>
              </a:lnSpc>
              <a:buFont typeface="Arial,Sans-Serif"/>
              <a:buChar char="•"/>
            </a:pPr>
            <a:r>
              <a:rPr lang="en-US" sz="4400" dirty="0">
                <a:solidFill>
                  <a:srgbClr val="666666"/>
                </a:solidFill>
                <a:latin typeface="Gotham 2"/>
                <a:cs typeface="Arial"/>
              </a:rPr>
              <a:t>If you do, post the disclaimer on the bio for each of your channels</a:t>
            </a:r>
            <a:endParaRPr lang="en-US" sz="4400" dirty="0">
              <a:solidFill>
                <a:srgbClr val="000000"/>
              </a:solidFill>
              <a:latin typeface="Gotham 2"/>
              <a:cs typeface="Arial"/>
            </a:endParaRPr>
          </a:p>
          <a:p>
            <a:pPr>
              <a:lnSpc>
                <a:spcPts val="4000"/>
              </a:lnSpc>
            </a:pPr>
            <a:endParaRPr lang="en-US" sz="4400" dirty="0">
              <a:solidFill>
                <a:srgbClr val="000000"/>
              </a:solidFill>
              <a:latin typeface="Gotham 2"/>
              <a:cs typeface="Segoe UI"/>
            </a:endParaRPr>
          </a:p>
          <a:p>
            <a:pPr marL="863600" lvl="1" indent="-431800">
              <a:lnSpc>
                <a:spcPts val="4000"/>
              </a:lnSpc>
              <a:buFont typeface="Arial,Sans-Serif"/>
              <a:buChar char="•"/>
            </a:pPr>
            <a:r>
              <a:rPr lang="en-US" sz="4400" dirty="0">
                <a:solidFill>
                  <a:srgbClr val="666666"/>
                </a:solidFill>
                <a:latin typeface="Gotham 2"/>
                <a:cs typeface="Arial"/>
              </a:rPr>
              <a:t>What is a qualifying channel?</a:t>
            </a:r>
            <a:endParaRPr lang="en-US" sz="4400">
              <a:solidFill>
                <a:srgbClr val="000000"/>
              </a:solidFill>
              <a:latin typeface="Gotham 2"/>
              <a:cs typeface="Arial"/>
            </a:endParaRPr>
          </a:p>
          <a:p>
            <a:pPr>
              <a:lnSpc>
                <a:spcPts val="4000"/>
              </a:lnSpc>
            </a:pPr>
            <a:endParaRPr lang="en-US" sz="4400" dirty="0">
              <a:solidFill>
                <a:srgbClr val="000000"/>
              </a:solidFill>
              <a:latin typeface="Gotham 2"/>
              <a:cs typeface="Segoe UI"/>
            </a:endParaRPr>
          </a:p>
          <a:p>
            <a:pPr marL="863600" lvl="1" indent="-431800">
              <a:lnSpc>
                <a:spcPts val="4000"/>
              </a:lnSpc>
              <a:buFont typeface="Arial,Sans-Serif"/>
              <a:buChar char="•"/>
            </a:pPr>
            <a:r>
              <a:rPr lang="en-US" sz="4400" dirty="0">
                <a:solidFill>
                  <a:srgbClr val="666666"/>
                </a:solidFill>
                <a:latin typeface="Gotham 2"/>
                <a:cs typeface="Arial"/>
              </a:rPr>
              <a:t>When can you create original content?</a:t>
            </a:r>
            <a:endParaRPr lang="en-US" sz="4400">
              <a:solidFill>
                <a:srgbClr val="000000"/>
              </a:solidFill>
              <a:latin typeface="Gotham 2"/>
              <a:cs typeface="Arial"/>
            </a:endParaRPr>
          </a:p>
          <a:p>
            <a:pPr>
              <a:lnSpc>
                <a:spcPts val="4000"/>
              </a:lnSpc>
            </a:pPr>
            <a:endParaRPr lang="en-US" sz="4400" dirty="0">
              <a:solidFill>
                <a:srgbClr val="000000"/>
              </a:solidFill>
              <a:latin typeface="Gotham 2"/>
              <a:cs typeface="Segoe UI"/>
            </a:endParaRPr>
          </a:p>
          <a:p>
            <a:pPr marL="863600" lvl="1" indent="-431800">
              <a:lnSpc>
                <a:spcPts val="4000"/>
              </a:lnSpc>
              <a:buFont typeface="Arial,Sans-Serif"/>
              <a:buChar char="•"/>
            </a:pPr>
            <a:r>
              <a:rPr lang="en-US" sz="4400" dirty="0">
                <a:solidFill>
                  <a:srgbClr val="666666"/>
                </a:solidFill>
                <a:latin typeface="Gotham 2"/>
                <a:cs typeface="Arial"/>
              </a:rPr>
              <a:t>Example of appropriate personal comment with shared post</a:t>
            </a:r>
            <a:endParaRPr lang="en-US" sz="4400" dirty="0">
              <a:solidFill>
                <a:srgbClr val="000000"/>
              </a:solidFill>
              <a:latin typeface="Gotham 2"/>
              <a:cs typeface="Arial"/>
            </a:endParaRPr>
          </a:p>
        </p:txBody>
      </p:sp>
    </p:spTree>
    <p:extLst>
      <p:ext uri="{BB962C8B-B14F-4D97-AF65-F5344CB8AC3E}">
        <p14:creationId xmlns:p14="http://schemas.microsoft.com/office/powerpoint/2010/main" val="20023573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9C31E"/>
        </a:solidFill>
        <a:effectLst/>
      </p:bgPr>
    </p:bg>
    <p:spTree>
      <p:nvGrpSpPr>
        <p:cNvPr id="1" name=""/>
        <p:cNvGrpSpPr/>
        <p:nvPr/>
      </p:nvGrpSpPr>
      <p:grpSpPr>
        <a:xfrm>
          <a:off x="0" y="0"/>
          <a:ext cx="0" cy="0"/>
          <a:chOff x="0" y="0"/>
          <a:chExt cx="0" cy="0"/>
        </a:xfrm>
      </p:grpSpPr>
      <p:grpSp>
        <p:nvGrpSpPr>
          <p:cNvPr id="2" name="Group 2"/>
          <p:cNvGrpSpPr/>
          <p:nvPr/>
        </p:nvGrpSpPr>
        <p:grpSpPr>
          <a:xfrm>
            <a:off x="-1091592" y="322552"/>
            <a:ext cx="19650329" cy="9345845"/>
            <a:chOff x="0" y="0"/>
            <a:chExt cx="5175395" cy="2461457"/>
          </a:xfrm>
        </p:grpSpPr>
        <p:sp>
          <p:nvSpPr>
            <p:cNvPr id="3" name="Freeform 3"/>
            <p:cNvSpPr/>
            <p:nvPr/>
          </p:nvSpPr>
          <p:spPr>
            <a:xfrm>
              <a:off x="0" y="0"/>
              <a:ext cx="5175395" cy="2461457"/>
            </a:xfrm>
            <a:custGeom>
              <a:avLst/>
              <a:gdLst/>
              <a:ahLst/>
              <a:cxnLst/>
              <a:rect l="l" t="t" r="r" b="b"/>
              <a:pathLst>
                <a:path w="5175395" h="2461457">
                  <a:moveTo>
                    <a:pt x="20093" y="0"/>
                  </a:moveTo>
                  <a:lnTo>
                    <a:pt x="5155302" y="0"/>
                  </a:lnTo>
                  <a:cubicBezTo>
                    <a:pt x="5166399" y="0"/>
                    <a:pt x="5175395" y="8996"/>
                    <a:pt x="5175395" y="20093"/>
                  </a:cubicBezTo>
                  <a:lnTo>
                    <a:pt x="5175395" y="2441364"/>
                  </a:lnTo>
                  <a:cubicBezTo>
                    <a:pt x="5175395" y="2446693"/>
                    <a:pt x="5173278" y="2451804"/>
                    <a:pt x="5169510" y="2455572"/>
                  </a:cubicBezTo>
                  <a:cubicBezTo>
                    <a:pt x="5165742" y="2459340"/>
                    <a:pt x="5160631" y="2461457"/>
                    <a:pt x="5155302" y="2461457"/>
                  </a:cubicBezTo>
                  <a:lnTo>
                    <a:pt x="20093" y="2461457"/>
                  </a:lnTo>
                  <a:cubicBezTo>
                    <a:pt x="14764" y="2461457"/>
                    <a:pt x="9653" y="2459340"/>
                    <a:pt x="5885" y="2455572"/>
                  </a:cubicBezTo>
                  <a:cubicBezTo>
                    <a:pt x="2117" y="2451804"/>
                    <a:pt x="0" y="2446693"/>
                    <a:pt x="0" y="2441364"/>
                  </a:cubicBezTo>
                  <a:lnTo>
                    <a:pt x="0" y="20093"/>
                  </a:lnTo>
                  <a:cubicBezTo>
                    <a:pt x="0" y="14764"/>
                    <a:pt x="2117" y="9653"/>
                    <a:pt x="5885" y="5885"/>
                  </a:cubicBezTo>
                  <a:cubicBezTo>
                    <a:pt x="9653" y="2117"/>
                    <a:pt x="14764" y="0"/>
                    <a:pt x="20093" y="0"/>
                  </a:cubicBez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rot="-5400000">
            <a:off x="8838234" y="830163"/>
            <a:ext cx="611532" cy="18288000"/>
            <a:chOff x="0" y="0"/>
            <a:chExt cx="161062" cy="4816593"/>
          </a:xfrm>
        </p:grpSpPr>
        <p:sp>
          <p:nvSpPr>
            <p:cNvPr id="6" name="Freeform 6"/>
            <p:cNvSpPr/>
            <p:nvPr/>
          </p:nvSpPr>
          <p:spPr>
            <a:xfrm>
              <a:off x="0" y="0"/>
              <a:ext cx="161062" cy="4816592"/>
            </a:xfrm>
            <a:custGeom>
              <a:avLst/>
              <a:gdLst/>
              <a:ahLst/>
              <a:cxnLst/>
              <a:rect l="l" t="t" r="r" b="b"/>
              <a:pathLst>
                <a:path w="161062" h="4816592">
                  <a:moveTo>
                    <a:pt x="0" y="0"/>
                  </a:moveTo>
                  <a:lnTo>
                    <a:pt x="161062" y="0"/>
                  </a:lnTo>
                  <a:lnTo>
                    <a:pt x="161062" y="4816592"/>
                  </a:lnTo>
                  <a:lnTo>
                    <a:pt x="0" y="4816592"/>
                  </a:lnTo>
                  <a:close/>
                </a:path>
              </a:pathLst>
            </a:custGeom>
            <a:solidFill>
              <a:srgbClr val="009DDC"/>
            </a:solidFill>
          </p:spPr>
          <p:txBody>
            <a:bodyPr/>
            <a:lstStyle/>
            <a:p>
              <a:endParaRPr lang="en-US"/>
            </a:p>
          </p:txBody>
        </p:sp>
        <p:sp>
          <p:nvSpPr>
            <p:cNvPr id="7" name="TextBox 7"/>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8" name="Freeform 8"/>
          <p:cNvSpPr/>
          <p:nvPr/>
        </p:nvSpPr>
        <p:spPr>
          <a:xfrm>
            <a:off x="7739548" y="9668397"/>
            <a:ext cx="1988048" cy="515717"/>
          </a:xfrm>
          <a:custGeom>
            <a:avLst/>
            <a:gdLst/>
            <a:ahLst/>
            <a:cxnLst/>
            <a:rect l="l" t="t" r="r" b="b"/>
            <a:pathLst>
              <a:path w="1988048" h="515717">
                <a:moveTo>
                  <a:pt x="0" y="0"/>
                </a:moveTo>
                <a:lnTo>
                  <a:pt x="1988048" y="0"/>
                </a:lnTo>
                <a:lnTo>
                  <a:pt x="1988048" y="515717"/>
                </a:lnTo>
                <a:lnTo>
                  <a:pt x="0" y="515717"/>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383998" y="1146996"/>
            <a:ext cx="16715671" cy="8471037"/>
          </a:xfrm>
          <a:prstGeom prst="rect">
            <a:avLst/>
          </a:prstGeom>
        </p:spPr>
        <p:txBody>
          <a:bodyPr wrap="square" lIns="0" tIns="0" rIns="0" bIns="0" rtlCol="0" anchor="t">
            <a:spAutoFit/>
          </a:bodyPr>
          <a:lstStyle/>
          <a:p>
            <a:pPr algn="ctr">
              <a:lnSpc>
                <a:spcPts val="5999"/>
              </a:lnSpc>
            </a:pPr>
            <a:r>
              <a:rPr lang="en-US" sz="5000" dirty="0">
                <a:solidFill>
                  <a:srgbClr val="009DDC"/>
                </a:solidFill>
                <a:latin typeface="Gotham 4"/>
              </a:rPr>
              <a:t>SOCIAL MEDIA</a:t>
            </a:r>
          </a:p>
          <a:p>
            <a:pPr>
              <a:lnSpc>
                <a:spcPts val="5999"/>
              </a:lnSpc>
            </a:pPr>
            <a:endParaRPr lang="en-US" sz="5000" dirty="0">
              <a:solidFill>
                <a:srgbClr val="009DDC"/>
              </a:solidFill>
              <a:latin typeface="Gotham 4"/>
            </a:endParaRPr>
          </a:p>
          <a:p>
            <a:pPr>
              <a:lnSpc>
                <a:spcPts val="5999"/>
              </a:lnSpc>
            </a:pPr>
            <a:r>
              <a:rPr lang="en-US" sz="4400" dirty="0">
                <a:solidFill>
                  <a:srgbClr val="707070"/>
                </a:solidFill>
                <a:latin typeface="Gotham 2"/>
                <a:ea typeface="Calibri"/>
                <a:cs typeface="Calibri"/>
              </a:rPr>
              <a:t>Appropriate </a:t>
            </a:r>
            <a:r>
              <a:rPr lang="en-US" sz="4400" dirty="0">
                <a:solidFill>
                  <a:srgbClr val="707070"/>
                </a:solidFill>
                <a:latin typeface="Gotham 2"/>
                <a:ea typeface="+mn-lt"/>
                <a:cs typeface="+mn-lt"/>
              </a:rPr>
              <a:t>personal comments when sharing or posting:</a:t>
            </a:r>
            <a:endParaRPr lang="en-US" sz="4400" dirty="0">
              <a:solidFill>
                <a:srgbClr val="707070"/>
              </a:solidFill>
              <a:latin typeface="Gotham 2"/>
              <a:ea typeface="Calibri"/>
              <a:cs typeface="Calibri"/>
            </a:endParaRPr>
          </a:p>
          <a:p>
            <a:pPr>
              <a:lnSpc>
                <a:spcPts val="4000"/>
              </a:lnSpc>
            </a:pPr>
            <a:endParaRPr lang="en-US" sz="4400" dirty="0">
              <a:solidFill>
                <a:srgbClr val="FFC000"/>
              </a:solidFill>
              <a:latin typeface="Gotham 2"/>
            </a:endParaRPr>
          </a:p>
          <a:p>
            <a:pPr marL="863600" lvl="1" indent="-431800">
              <a:lnSpc>
                <a:spcPts val="4000"/>
              </a:lnSpc>
              <a:buFont typeface="Arial"/>
              <a:buChar char="•"/>
            </a:pPr>
            <a:r>
              <a:rPr lang="en-US" sz="4400" dirty="0">
                <a:solidFill>
                  <a:srgbClr val="707070"/>
                </a:solidFill>
                <a:latin typeface="Gotham 2"/>
                <a:cs typeface="Arial"/>
              </a:rPr>
              <a:t>Consistent with:</a:t>
            </a:r>
          </a:p>
          <a:p>
            <a:pPr marL="1320800" lvl="2" indent="-431800">
              <a:lnSpc>
                <a:spcPts val="4000"/>
              </a:lnSpc>
              <a:buFont typeface="Arial"/>
              <a:buChar char="•"/>
            </a:pPr>
            <a:r>
              <a:rPr lang="en-US" sz="4400" dirty="0">
                <a:solidFill>
                  <a:srgbClr val="707070"/>
                </a:solidFill>
                <a:latin typeface="Gotham 2"/>
                <a:cs typeface="Arial"/>
              </a:rPr>
              <a:t>World Relief's mission, vision, and values</a:t>
            </a:r>
          </a:p>
          <a:p>
            <a:pPr marL="1320800" lvl="2" indent="-431800">
              <a:lnSpc>
                <a:spcPts val="4000"/>
              </a:lnSpc>
              <a:buFont typeface="Arial"/>
              <a:buChar char="•"/>
            </a:pPr>
            <a:r>
              <a:rPr lang="en-US" sz="4400" dirty="0">
                <a:solidFill>
                  <a:srgbClr val="707070"/>
                </a:solidFill>
                <a:latin typeface="Gotham 2"/>
                <a:cs typeface="Arial"/>
              </a:rPr>
              <a:t>One Voice Guide</a:t>
            </a:r>
          </a:p>
          <a:p>
            <a:pPr marL="1320800" lvl="2" indent="-431800">
              <a:lnSpc>
                <a:spcPts val="4000"/>
              </a:lnSpc>
              <a:buFont typeface="Arial"/>
              <a:buChar char="•"/>
            </a:pPr>
            <a:r>
              <a:rPr lang="en-US" sz="4400" dirty="0">
                <a:solidFill>
                  <a:srgbClr val="707070"/>
                </a:solidFill>
                <a:latin typeface="Gotham 2"/>
                <a:cs typeface="Arial"/>
              </a:rPr>
              <a:t>Your role as an ambassador</a:t>
            </a:r>
          </a:p>
          <a:p>
            <a:pPr marL="889000" lvl="2">
              <a:lnSpc>
                <a:spcPts val="4000"/>
              </a:lnSpc>
            </a:pPr>
            <a:endParaRPr lang="en-US" sz="4400" dirty="0">
              <a:solidFill>
                <a:srgbClr val="707070"/>
              </a:solidFill>
              <a:latin typeface="Gotham 2"/>
              <a:cs typeface="Arial"/>
            </a:endParaRPr>
          </a:p>
          <a:p>
            <a:pPr marL="1003300" lvl="1" indent="-571500">
              <a:lnSpc>
                <a:spcPts val="4000"/>
              </a:lnSpc>
              <a:buFont typeface="Arial"/>
              <a:buChar char="•"/>
            </a:pPr>
            <a:r>
              <a:rPr lang="en-US" sz="4400" dirty="0">
                <a:solidFill>
                  <a:srgbClr val="707070"/>
                </a:solidFill>
                <a:latin typeface="Gotham 2"/>
                <a:cs typeface="Arial"/>
              </a:rPr>
              <a:t>Avoid:</a:t>
            </a:r>
          </a:p>
          <a:p>
            <a:pPr marL="1460500" lvl="2" indent="-571500">
              <a:lnSpc>
                <a:spcPts val="4000"/>
              </a:lnSpc>
              <a:buFont typeface="Arial"/>
              <a:buChar char="•"/>
            </a:pPr>
            <a:r>
              <a:rPr lang="en-US" sz="4400" dirty="0">
                <a:solidFill>
                  <a:srgbClr val="707070"/>
                </a:solidFill>
                <a:latin typeface="Gotham 2"/>
                <a:cs typeface="Arial"/>
              </a:rPr>
              <a:t>Political commentary or judgement</a:t>
            </a:r>
          </a:p>
          <a:p>
            <a:pPr marL="1460500" lvl="2" indent="-571500">
              <a:lnSpc>
                <a:spcPts val="4000"/>
              </a:lnSpc>
              <a:buFont typeface="Arial"/>
              <a:buChar char="•"/>
            </a:pPr>
            <a:r>
              <a:rPr lang="en-US" sz="4400" dirty="0">
                <a:solidFill>
                  <a:srgbClr val="707070"/>
                </a:solidFill>
                <a:latin typeface="Gotham 2"/>
                <a:cs typeface="Arial"/>
              </a:rPr>
              <a:t>Divisive comments or statements</a:t>
            </a:r>
          </a:p>
          <a:p>
            <a:pPr marL="1460500" lvl="2" indent="-571500">
              <a:lnSpc>
                <a:spcPts val="4000"/>
              </a:lnSpc>
              <a:buFont typeface="Arial"/>
              <a:buChar char="•"/>
            </a:pPr>
            <a:endParaRPr lang="en-US" sz="4400" dirty="0">
              <a:solidFill>
                <a:srgbClr val="666666"/>
              </a:solidFill>
              <a:latin typeface="Gotham 2"/>
              <a:cs typeface="Arial"/>
            </a:endParaRPr>
          </a:p>
          <a:p>
            <a:pPr>
              <a:lnSpc>
                <a:spcPts val="4000"/>
              </a:lnSpc>
            </a:pPr>
            <a:endParaRPr lang="en-US" sz="4400" dirty="0">
              <a:solidFill>
                <a:srgbClr val="000000"/>
              </a:solidFill>
              <a:latin typeface="Gotham 2"/>
              <a:cs typeface="Segoe UI"/>
            </a:endParaRPr>
          </a:p>
          <a:p>
            <a:pPr marL="863600" lvl="1" indent="-431800">
              <a:lnSpc>
                <a:spcPts val="4000"/>
              </a:lnSpc>
              <a:buFont typeface="Arial"/>
              <a:buChar char="•"/>
            </a:pPr>
            <a:endParaRPr lang="en-US" sz="4400" dirty="0">
              <a:solidFill>
                <a:srgbClr val="666666"/>
              </a:solidFill>
              <a:latin typeface="Gotham 2"/>
              <a:cs typeface="Arial"/>
            </a:endParaRPr>
          </a:p>
        </p:txBody>
      </p:sp>
    </p:spTree>
    <p:extLst>
      <p:ext uri="{BB962C8B-B14F-4D97-AF65-F5344CB8AC3E}">
        <p14:creationId xmlns:p14="http://schemas.microsoft.com/office/powerpoint/2010/main" val="40307711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9C31E"/>
        </a:solidFill>
        <a:effectLst/>
      </p:bgPr>
    </p:bg>
    <p:spTree>
      <p:nvGrpSpPr>
        <p:cNvPr id="1" name=""/>
        <p:cNvGrpSpPr/>
        <p:nvPr/>
      </p:nvGrpSpPr>
      <p:grpSpPr>
        <a:xfrm>
          <a:off x="0" y="0"/>
          <a:ext cx="0" cy="0"/>
          <a:chOff x="0" y="0"/>
          <a:chExt cx="0" cy="0"/>
        </a:xfrm>
      </p:grpSpPr>
      <p:grpSp>
        <p:nvGrpSpPr>
          <p:cNvPr id="2" name="Group 2"/>
          <p:cNvGrpSpPr/>
          <p:nvPr/>
        </p:nvGrpSpPr>
        <p:grpSpPr>
          <a:xfrm>
            <a:off x="-1091592" y="322552"/>
            <a:ext cx="19650329" cy="9345845"/>
            <a:chOff x="0" y="0"/>
            <a:chExt cx="5175395" cy="2461457"/>
          </a:xfrm>
        </p:grpSpPr>
        <p:sp>
          <p:nvSpPr>
            <p:cNvPr id="3" name="Freeform 3"/>
            <p:cNvSpPr/>
            <p:nvPr/>
          </p:nvSpPr>
          <p:spPr>
            <a:xfrm>
              <a:off x="0" y="0"/>
              <a:ext cx="5175395" cy="2461457"/>
            </a:xfrm>
            <a:custGeom>
              <a:avLst/>
              <a:gdLst/>
              <a:ahLst/>
              <a:cxnLst/>
              <a:rect l="l" t="t" r="r" b="b"/>
              <a:pathLst>
                <a:path w="5175395" h="2461457">
                  <a:moveTo>
                    <a:pt x="20093" y="0"/>
                  </a:moveTo>
                  <a:lnTo>
                    <a:pt x="5155302" y="0"/>
                  </a:lnTo>
                  <a:cubicBezTo>
                    <a:pt x="5166399" y="0"/>
                    <a:pt x="5175395" y="8996"/>
                    <a:pt x="5175395" y="20093"/>
                  </a:cubicBezTo>
                  <a:lnTo>
                    <a:pt x="5175395" y="2441364"/>
                  </a:lnTo>
                  <a:cubicBezTo>
                    <a:pt x="5175395" y="2446693"/>
                    <a:pt x="5173278" y="2451804"/>
                    <a:pt x="5169510" y="2455572"/>
                  </a:cubicBezTo>
                  <a:cubicBezTo>
                    <a:pt x="5165742" y="2459340"/>
                    <a:pt x="5160631" y="2461457"/>
                    <a:pt x="5155302" y="2461457"/>
                  </a:cubicBezTo>
                  <a:lnTo>
                    <a:pt x="20093" y="2461457"/>
                  </a:lnTo>
                  <a:cubicBezTo>
                    <a:pt x="14764" y="2461457"/>
                    <a:pt x="9653" y="2459340"/>
                    <a:pt x="5885" y="2455572"/>
                  </a:cubicBezTo>
                  <a:cubicBezTo>
                    <a:pt x="2117" y="2451804"/>
                    <a:pt x="0" y="2446693"/>
                    <a:pt x="0" y="2441364"/>
                  </a:cubicBezTo>
                  <a:lnTo>
                    <a:pt x="0" y="20093"/>
                  </a:lnTo>
                  <a:cubicBezTo>
                    <a:pt x="0" y="14764"/>
                    <a:pt x="2117" y="9653"/>
                    <a:pt x="5885" y="5885"/>
                  </a:cubicBezTo>
                  <a:cubicBezTo>
                    <a:pt x="9653" y="2117"/>
                    <a:pt x="14764" y="0"/>
                    <a:pt x="20093" y="0"/>
                  </a:cubicBez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rot="-5400000">
            <a:off x="8838234" y="830163"/>
            <a:ext cx="611532" cy="18288000"/>
            <a:chOff x="0" y="0"/>
            <a:chExt cx="161062" cy="4816593"/>
          </a:xfrm>
        </p:grpSpPr>
        <p:sp>
          <p:nvSpPr>
            <p:cNvPr id="6" name="Freeform 6"/>
            <p:cNvSpPr/>
            <p:nvPr/>
          </p:nvSpPr>
          <p:spPr>
            <a:xfrm>
              <a:off x="0" y="0"/>
              <a:ext cx="161062" cy="4816592"/>
            </a:xfrm>
            <a:custGeom>
              <a:avLst/>
              <a:gdLst/>
              <a:ahLst/>
              <a:cxnLst/>
              <a:rect l="l" t="t" r="r" b="b"/>
              <a:pathLst>
                <a:path w="161062" h="4816592">
                  <a:moveTo>
                    <a:pt x="0" y="0"/>
                  </a:moveTo>
                  <a:lnTo>
                    <a:pt x="161062" y="0"/>
                  </a:lnTo>
                  <a:lnTo>
                    <a:pt x="161062" y="4816592"/>
                  </a:lnTo>
                  <a:lnTo>
                    <a:pt x="0" y="4816592"/>
                  </a:lnTo>
                  <a:close/>
                </a:path>
              </a:pathLst>
            </a:custGeom>
            <a:solidFill>
              <a:srgbClr val="009DDC"/>
            </a:solidFill>
          </p:spPr>
          <p:txBody>
            <a:bodyPr/>
            <a:lstStyle/>
            <a:p>
              <a:endParaRPr lang="en-US"/>
            </a:p>
          </p:txBody>
        </p:sp>
        <p:sp>
          <p:nvSpPr>
            <p:cNvPr id="7" name="TextBox 7"/>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8" name="Freeform 8"/>
          <p:cNvSpPr/>
          <p:nvPr/>
        </p:nvSpPr>
        <p:spPr>
          <a:xfrm>
            <a:off x="7739548" y="9668397"/>
            <a:ext cx="1988048" cy="515717"/>
          </a:xfrm>
          <a:custGeom>
            <a:avLst/>
            <a:gdLst/>
            <a:ahLst/>
            <a:cxnLst/>
            <a:rect l="l" t="t" r="r" b="b"/>
            <a:pathLst>
              <a:path w="1988048" h="515717">
                <a:moveTo>
                  <a:pt x="0" y="0"/>
                </a:moveTo>
                <a:lnTo>
                  <a:pt x="1988048" y="0"/>
                </a:lnTo>
                <a:lnTo>
                  <a:pt x="1988048" y="515717"/>
                </a:lnTo>
                <a:lnTo>
                  <a:pt x="0" y="515717"/>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383998" y="1146996"/>
            <a:ext cx="16715671" cy="7188635"/>
          </a:xfrm>
          <a:prstGeom prst="rect">
            <a:avLst/>
          </a:prstGeom>
        </p:spPr>
        <p:txBody>
          <a:bodyPr wrap="square" lIns="0" tIns="0" rIns="0" bIns="0" rtlCol="0" anchor="t">
            <a:spAutoFit/>
          </a:bodyPr>
          <a:lstStyle/>
          <a:p>
            <a:pPr algn="ctr">
              <a:lnSpc>
                <a:spcPts val="5999"/>
              </a:lnSpc>
            </a:pPr>
            <a:r>
              <a:rPr lang="en-US" sz="5000" dirty="0">
                <a:solidFill>
                  <a:srgbClr val="009DDC"/>
                </a:solidFill>
                <a:latin typeface="Gotham 4"/>
              </a:rPr>
              <a:t>SOCIAL MEDIA</a:t>
            </a:r>
          </a:p>
          <a:p>
            <a:pPr>
              <a:lnSpc>
                <a:spcPts val="5999"/>
              </a:lnSpc>
            </a:pPr>
            <a:endParaRPr lang="en-US" sz="5000" dirty="0">
              <a:solidFill>
                <a:srgbClr val="009DDC"/>
              </a:solidFill>
              <a:latin typeface="Gotham 4"/>
            </a:endParaRPr>
          </a:p>
          <a:p>
            <a:pPr>
              <a:lnSpc>
                <a:spcPts val="5999"/>
              </a:lnSpc>
            </a:pPr>
            <a:r>
              <a:rPr lang="en-US" sz="4400" dirty="0">
                <a:solidFill>
                  <a:srgbClr val="707070"/>
                </a:solidFill>
                <a:latin typeface="Gotham 2"/>
                <a:ea typeface="Calibri"/>
                <a:cs typeface="Calibri"/>
              </a:rPr>
              <a:t>You are responsible for monitoring your posts. Appropriate </a:t>
            </a:r>
            <a:r>
              <a:rPr lang="en-US" sz="4400" dirty="0">
                <a:solidFill>
                  <a:srgbClr val="707070"/>
                </a:solidFill>
                <a:latin typeface="Gotham 2"/>
                <a:ea typeface="+mn-lt"/>
                <a:cs typeface="+mn-lt"/>
              </a:rPr>
              <a:t>replies to others' comments or questions:</a:t>
            </a:r>
            <a:endParaRPr lang="en-US" sz="4400" dirty="0">
              <a:solidFill>
                <a:srgbClr val="707070"/>
              </a:solidFill>
              <a:latin typeface="Gotham 2"/>
              <a:ea typeface="Calibri"/>
              <a:cs typeface="Calibri"/>
            </a:endParaRPr>
          </a:p>
          <a:p>
            <a:pPr>
              <a:lnSpc>
                <a:spcPts val="4000"/>
              </a:lnSpc>
            </a:pPr>
            <a:endParaRPr lang="en-US" sz="4400" dirty="0">
              <a:solidFill>
                <a:srgbClr val="009DDC"/>
              </a:solidFill>
              <a:latin typeface="Gotham 2"/>
            </a:endParaRPr>
          </a:p>
          <a:p>
            <a:pPr marL="863600" lvl="1" indent="-431800">
              <a:lnSpc>
                <a:spcPts val="4000"/>
              </a:lnSpc>
              <a:buFont typeface="Arial"/>
              <a:buChar char="•"/>
            </a:pPr>
            <a:r>
              <a:rPr lang="en-US" sz="4400" dirty="0">
                <a:solidFill>
                  <a:srgbClr val="666666"/>
                </a:solidFill>
                <a:latin typeface="Gotham 2"/>
                <a:cs typeface="Arial"/>
              </a:rPr>
              <a:t>Brief but accurate</a:t>
            </a:r>
            <a:endParaRPr lang="en-US" sz="4400" dirty="0">
              <a:solidFill>
                <a:srgbClr val="000000"/>
              </a:solidFill>
              <a:latin typeface="Gotham 2"/>
              <a:cs typeface="Arial"/>
            </a:endParaRPr>
          </a:p>
          <a:p>
            <a:pPr marL="863600" lvl="1" indent="-431800">
              <a:lnSpc>
                <a:spcPts val="4000"/>
              </a:lnSpc>
              <a:buFont typeface="Arial"/>
              <a:buChar char="•"/>
            </a:pPr>
            <a:r>
              <a:rPr lang="en-US" sz="4400" dirty="0">
                <a:solidFill>
                  <a:srgbClr val="666666"/>
                </a:solidFill>
                <a:latin typeface="Gotham 2"/>
                <a:cs typeface="Arial"/>
              </a:rPr>
              <a:t>Refer reader to World Relief office if not 100% sure about subject</a:t>
            </a:r>
          </a:p>
          <a:p>
            <a:pPr marL="863600" lvl="1" indent="-431800">
              <a:lnSpc>
                <a:spcPts val="4000"/>
              </a:lnSpc>
              <a:buFont typeface="Arial"/>
              <a:buChar char="•"/>
            </a:pPr>
            <a:r>
              <a:rPr lang="en-US" sz="4400" dirty="0">
                <a:solidFill>
                  <a:srgbClr val="666666"/>
                </a:solidFill>
                <a:latin typeface="Gotham 2"/>
                <a:cs typeface="Arial"/>
              </a:rPr>
              <a:t>Remove abusive or highly negative comments</a:t>
            </a:r>
          </a:p>
          <a:p>
            <a:pPr marL="1460500" lvl="2" indent="-571500">
              <a:lnSpc>
                <a:spcPts val="4000"/>
              </a:lnSpc>
              <a:buFont typeface="Arial"/>
              <a:buChar char="•"/>
            </a:pPr>
            <a:endParaRPr lang="en-US" sz="4400" dirty="0">
              <a:solidFill>
                <a:srgbClr val="666666"/>
              </a:solidFill>
              <a:latin typeface="Gotham 2"/>
              <a:cs typeface="Arial"/>
            </a:endParaRPr>
          </a:p>
          <a:p>
            <a:pPr>
              <a:lnSpc>
                <a:spcPts val="4000"/>
              </a:lnSpc>
            </a:pPr>
            <a:endParaRPr lang="en-US" sz="4400" dirty="0">
              <a:solidFill>
                <a:srgbClr val="000000"/>
              </a:solidFill>
              <a:latin typeface="Gotham 2"/>
              <a:cs typeface="Segoe UI"/>
            </a:endParaRPr>
          </a:p>
          <a:p>
            <a:pPr marL="863600" lvl="1" indent="-431800">
              <a:lnSpc>
                <a:spcPts val="4000"/>
              </a:lnSpc>
              <a:buFont typeface="Arial"/>
              <a:buChar char="•"/>
            </a:pPr>
            <a:endParaRPr lang="en-US" sz="4400" dirty="0">
              <a:solidFill>
                <a:srgbClr val="666666"/>
              </a:solidFill>
              <a:latin typeface="Gotham 2"/>
              <a:cs typeface="Arial"/>
            </a:endParaRPr>
          </a:p>
        </p:txBody>
      </p:sp>
    </p:spTree>
    <p:extLst>
      <p:ext uri="{BB962C8B-B14F-4D97-AF65-F5344CB8AC3E}">
        <p14:creationId xmlns:p14="http://schemas.microsoft.com/office/powerpoint/2010/main" val="629728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0287000"/>
          </a:xfrm>
          <a:prstGeom prst="rect">
            <a:avLst/>
          </a:prstGeom>
          <a:solidFill>
            <a:srgbClr val="009DDC">
              <a:alpha val="80000"/>
            </a:srgbClr>
          </a:solidFill>
        </p:spPr>
        <p:txBody>
          <a:bodyPr/>
          <a:lstStyle/>
          <a:p>
            <a:endParaRPr lang="en-US"/>
          </a:p>
        </p:txBody>
      </p:sp>
      <p:grpSp>
        <p:nvGrpSpPr>
          <p:cNvPr id="3" name="Group 3"/>
          <p:cNvGrpSpPr/>
          <p:nvPr/>
        </p:nvGrpSpPr>
        <p:grpSpPr>
          <a:xfrm>
            <a:off x="0" y="503172"/>
            <a:ext cx="221007" cy="9379193"/>
            <a:chOff x="0" y="0"/>
            <a:chExt cx="58208" cy="2470240"/>
          </a:xfrm>
        </p:grpSpPr>
        <p:sp>
          <p:nvSpPr>
            <p:cNvPr id="4" name="Freeform 4"/>
            <p:cNvSpPr/>
            <p:nvPr/>
          </p:nvSpPr>
          <p:spPr>
            <a:xfrm>
              <a:off x="0" y="0"/>
              <a:ext cx="58208" cy="2470240"/>
            </a:xfrm>
            <a:custGeom>
              <a:avLst/>
              <a:gdLst/>
              <a:ahLst/>
              <a:cxnLst/>
              <a:rect l="l" t="t" r="r" b="b"/>
              <a:pathLst>
                <a:path w="58208" h="2470240">
                  <a:moveTo>
                    <a:pt x="0" y="0"/>
                  </a:moveTo>
                  <a:lnTo>
                    <a:pt x="58208" y="0"/>
                  </a:lnTo>
                  <a:lnTo>
                    <a:pt x="58208" y="2470240"/>
                  </a:lnTo>
                  <a:lnTo>
                    <a:pt x="0" y="2470240"/>
                  </a:lnTo>
                  <a:close/>
                </a:path>
              </a:pathLst>
            </a:custGeom>
            <a:solidFill>
              <a:srgbClr val="E9C31E"/>
            </a:solidFill>
          </p:spPr>
          <p:txBody>
            <a:bodyPr/>
            <a:lstStyle/>
            <a:p>
              <a:endParaRPr lang="en-US"/>
            </a:p>
          </p:txBody>
        </p:sp>
        <p:sp>
          <p:nvSpPr>
            <p:cNvPr id="5" name="TextBox 5"/>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6" name="Freeform 6"/>
          <p:cNvSpPr/>
          <p:nvPr/>
        </p:nvSpPr>
        <p:spPr>
          <a:xfrm>
            <a:off x="1171175" y="3457408"/>
            <a:ext cx="1233018" cy="1233018"/>
          </a:xfrm>
          <a:custGeom>
            <a:avLst/>
            <a:gdLst/>
            <a:ahLst/>
            <a:cxnLst/>
            <a:rect l="l" t="t" r="r" b="b"/>
            <a:pathLst>
              <a:path w="1233018" h="1233018">
                <a:moveTo>
                  <a:pt x="0" y="0"/>
                </a:moveTo>
                <a:lnTo>
                  <a:pt x="1233018" y="0"/>
                </a:lnTo>
                <a:lnTo>
                  <a:pt x="1233018" y="1233018"/>
                </a:lnTo>
                <a:lnTo>
                  <a:pt x="0" y="12330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171175" y="5351374"/>
            <a:ext cx="1233018" cy="1233018"/>
          </a:xfrm>
          <a:custGeom>
            <a:avLst/>
            <a:gdLst/>
            <a:ahLst/>
            <a:cxnLst/>
            <a:rect l="l" t="t" r="r" b="b"/>
            <a:pathLst>
              <a:path w="1233018" h="1233018">
                <a:moveTo>
                  <a:pt x="0" y="0"/>
                </a:moveTo>
                <a:lnTo>
                  <a:pt x="1233018" y="0"/>
                </a:lnTo>
                <a:lnTo>
                  <a:pt x="1233018" y="1233017"/>
                </a:lnTo>
                <a:lnTo>
                  <a:pt x="0" y="12330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171175" y="7400656"/>
            <a:ext cx="1233018" cy="1233018"/>
          </a:xfrm>
          <a:custGeom>
            <a:avLst/>
            <a:gdLst/>
            <a:ahLst/>
            <a:cxnLst/>
            <a:rect l="l" t="t" r="r" b="b"/>
            <a:pathLst>
              <a:path w="1233018" h="1233018">
                <a:moveTo>
                  <a:pt x="0" y="0"/>
                </a:moveTo>
                <a:lnTo>
                  <a:pt x="1233018" y="0"/>
                </a:lnTo>
                <a:lnTo>
                  <a:pt x="1233018" y="1233017"/>
                </a:lnTo>
                <a:lnTo>
                  <a:pt x="0" y="12330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9" name="Group 9"/>
          <p:cNvGrpSpPr/>
          <p:nvPr/>
        </p:nvGrpSpPr>
        <p:grpSpPr>
          <a:xfrm>
            <a:off x="221007" y="503172"/>
            <a:ext cx="17602981" cy="9379193"/>
            <a:chOff x="0" y="0"/>
            <a:chExt cx="4636176" cy="2470240"/>
          </a:xfrm>
        </p:grpSpPr>
        <p:sp>
          <p:nvSpPr>
            <p:cNvPr id="10" name="Freeform 10"/>
            <p:cNvSpPr/>
            <p:nvPr/>
          </p:nvSpPr>
          <p:spPr>
            <a:xfrm>
              <a:off x="0" y="0"/>
              <a:ext cx="4636176" cy="2470240"/>
            </a:xfrm>
            <a:custGeom>
              <a:avLst/>
              <a:gdLst/>
              <a:ahLst/>
              <a:cxnLst/>
              <a:rect l="l" t="t" r="r" b="b"/>
              <a:pathLst>
                <a:path w="4636176" h="2470240">
                  <a:moveTo>
                    <a:pt x="0" y="0"/>
                  </a:moveTo>
                  <a:lnTo>
                    <a:pt x="4636176" y="0"/>
                  </a:lnTo>
                  <a:lnTo>
                    <a:pt x="4636176" y="2470240"/>
                  </a:lnTo>
                  <a:lnTo>
                    <a:pt x="0" y="2470240"/>
                  </a:lnTo>
                  <a:close/>
                </a:path>
              </a:pathLst>
            </a:custGeom>
            <a:solidFill>
              <a:srgbClr val="FFFFFF"/>
            </a:solidFill>
          </p:spPr>
          <p:txBody>
            <a:bodyPr/>
            <a:lstStyle/>
            <a:p>
              <a:endParaRPr lang="en-US"/>
            </a:p>
          </p:txBody>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3359"/>
                </a:lnSpc>
              </a:pPr>
              <a:endParaRPr/>
            </a:p>
          </p:txBody>
        </p:sp>
      </p:grpSp>
      <p:sp>
        <p:nvSpPr>
          <p:cNvPr id="12" name="TextBox 12"/>
          <p:cNvSpPr txBox="1"/>
          <p:nvPr/>
        </p:nvSpPr>
        <p:spPr>
          <a:xfrm>
            <a:off x="1171175" y="2794084"/>
            <a:ext cx="13671035" cy="679368"/>
          </a:xfrm>
          <a:prstGeom prst="rect">
            <a:avLst/>
          </a:prstGeom>
        </p:spPr>
        <p:txBody>
          <a:bodyPr lIns="0" tIns="0" rIns="0" bIns="0" rtlCol="0" anchor="t">
            <a:spAutoFit/>
          </a:bodyPr>
          <a:lstStyle/>
          <a:p>
            <a:pPr>
              <a:lnSpc>
                <a:spcPts val="5599"/>
              </a:lnSpc>
            </a:pPr>
            <a:r>
              <a:rPr lang="en-US" sz="3950" dirty="0">
                <a:solidFill>
                  <a:srgbClr val="009DDC"/>
                </a:solidFill>
                <a:latin typeface="Gotham 3"/>
              </a:rPr>
              <a:t>Ambassador as an advocate for refugees</a:t>
            </a:r>
          </a:p>
        </p:txBody>
      </p:sp>
      <p:sp>
        <p:nvSpPr>
          <p:cNvPr id="13" name="TextBox 13"/>
          <p:cNvSpPr txBox="1"/>
          <p:nvPr/>
        </p:nvSpPr>
        <p:spPr>
          <a:xfrm>
            <a:off x="2878111" y="1019175"/>
            <a:ext cx="12531778" cy="769441"/>
          </a:xfrm>
          <a:prstGeom prst="rect">
            <a:avLst/>
          </a:prstGeom>
        </p:spPr>
        <p:txBody>
          <a:bodyPr lIns="0" tIns="0" rIns="0" bIns="0" rtlCol="0" anchor="t">
            <a:spAutoFit/>
          </a:bodyPr>
          <a:lstStyle/>
          <a:p>
            <a:pPr algn="ctr"/>
            <a:r>
              <a:rPr lang="en-US" sz="5000" dirty="0">
                <a:solidFill>
                  <a:srgbClr val="009DDC"/>
                </a:solidFill>
                <a:latin typeface="Gotham 3"/>
                <a:ea typeface="+mn-lt"/>
                <a:cs typeface="+mn-lt"/>
              </a:rPr>
              <a:t>DISTINCTIVES OF YOUR NEW ROLE</a:t>
            </a:r>
            <a:endParaRPr lang="en-US" sz="5000">
              <a:solidFill>
                <a:srgbClr val="000000"/>
              </a:solidFill>
              <a:latin typeface="Gotham 3"/>
              <a:ea typeface="+mn-lt"/>
              <a:cs typeface="+mn-lt"/>
            </a:endParaRPr>
          </a:p>
        </p:txBody>
      </p:sp>
      <p:sp>
        <p:nvSpPr>
          <p:cNvPr id="14" name="TextBox 14"/>
          <p:cNvSpPr txBox="1"/>
          <p:nvPr/>
        </p:nvSpPr>
        <p:spPr>
          <a:xfrm>
            <a:off x="1171175" y="4688050"/>
            <a:ext cx="13671035" cy="679368"/>
          </a:xfrm>
          <a:prstGeom prst="rect">
            <a:avLst/>
          </a:prstGeom>
        </p:spPr>
        <p:txBody>
          <a:bodyPr lIns="0" tIns="0" rIns="0" bIns="0" rtlCol="0" anchor="t">
            <a:spAutoFit/>
          </a:bodyPr>
          <a:lstStyle/>
          <a:p>
            <a:pPr>
              <a:lnSpc>
                <a:spcPts val="5599"/>
              </a:lnSpc>
            </a:pPr>
            <a:r>
              <a:rPr lang="en-US" sz="3950" dirty="0">
                <a:solidFill>
                  <a:srgbClr val="009DDC"/>
                </a:solidFill>
                <a:latin typeface="Gotham 3"/>
              </a:rPr>
              <a:t>Ambassador as a multiplier </a:t>
            </a:r>
            <a:endParaRPr lang="en-US" sz="3999" dirty="0">
              <a:solidFill>
                <a:srgbClr val="009DDC"/>
              </a:solidFill>
              <a:latin typeface="Gotham 3"/>
            </a:endParaRPr>
          </a:p>
        </p:txBody>
      </p:sp>
      <p:sp>
        <p:nvSpPr>
          <p:cNvPr id="15" name="TextBox 15"/>
          <p:cNvSpPr txBox="1"/>
          <p:nvPr/>
        </p:nvSpPr>
        <p:spPr>
          <a:xfrm>
            <a:off x="1171175" y="6737332"/>
            <a:ext cx="13671035" cy="679368"/>
          </a:xfrm>
          <a:prstGeom prst="rect">
            <a:avLst/>
          </a:prstGeom>
        </p:spPr>
        <p:txBody>
          <a:bodyPr lIns="0" tIns="0" rIns="0" bIns="0" rtlCol="0" anchor="t">
            <a:spAutoFit/>
          </a:bodyPr>
          <a:lstStyle/>
          <a:p>
            <a:pPr>
              <a:lnSpc>
                <a:spcPts val="5599"/>
              </a:lnSpc>
            </a:pPr>
            <a:r>
              <a:rPr lang="en-US" sz="3950" dirty="0">
                <a:solidFill>
                  <a:srgbClr val="009DDC"/>
                </a:solidFill>
                <a:latin typeface="Gotham 3"/>
              </a:rPr>
              <a:t>Ambassador as a disciple</a:t>
            </a:r>
            <a:endParaRPr lang="en-US" sz="3999" dirty="0">
              <a:solidFill>
                <a:srgbClr val="009DDC"/>
              </a:solidFill>
              <a:latin typeface="Gotham 3"/>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9C31E"/>
        </a:solidFill>
        <a:effectLst/>
      </p:bgPr>
    </p:bg>
    <p:spTree>
      <p:nvGrpSpPr>
        <p:cNvPr id="1" name=""/>
        <p:cNvGrpSpPr/>
        <p:nvPr/>
      </p:nvGrpSpPr>
      <p:grpSpPr>
        <a:xfrm>
          <a:off x="0" y="0"/>
          <a:ext cx="0" cy="0"/>
          <a:chOff x="0" y="0"/>
          <a:chExt cx="0" cy="0"/>
        </a:xfrm>
      </p:grpSpPr>
      <p:grpSp>
        <p:nvGrpSpPr>
          <p:cNvPr id="2" name="Group 2"/>
          <p:cNvGrpSpPr/>
          <p:nvPr/>
        </p:nvGrpSpPr>
        <p:grpSpPr>
          <a:xfrm>
            <a:off x="-1091592" y="322552"/>
            <a:ext cx="19650329" cy="9345845"/>
            <a:chOff x="0" y="0"/>
            <a:chExt cx="5175395" cy="2461457"/>
          </a:xfrm>
        </p:grpSpPr>
        <p:sp>
          <p:nvSpPr>
            <p:cNvPr id="3" name="Freeform 3"/>
            <p:cNvSpPr/>
            <p:nvPr/>
          </p:nvSpPr>
          <p:spPr>
            <a:xfrm>
              <a:off x="0" y="0"/>
              <a:ext cx="5175395" cy="2461457"/>
            </a:xfrm>
            <a:custGeom>
              <a:avLst/>
              <a:gdLst/>
              <a:ahLst/>
              <a:cxnLst/>
              <a:rect l="l" t="t" r="r" b="b"/>
              <a:pathLst>
                <a:path w="5175395" h="2461457">
                  <a:moveTo>
                    <a:pt x="20093" y="0"/>
                  </a:moveTo>
                  <a:lnTo>
                    <a:pt x="5155302" y="0"/>
                  </a:lnTo>
                  <a:cubicBezTo>
                    <a:pt x="5166399" y="0"/>
                    <a:pt x="5175395" y="8996"/>
                    <a:pt x="5175395" y="20093"/>
                  </a:cubicBezTo>
                  <a:lnTo>
                    <a:pt x="5175395" y="2441364"/>
                  </a:lnTo>
                  <a:cubicBezTo>
                    <a:pt x="5175395" y="2446693"/>
                    <a:pt x="5173278" y="2451804"/>
                    <a:pt x="5169510" y="2455572"/>
                  </a:cubicBezTo>
                  <a:cubicBezTo>
                    <a:pt x="5165742" y="2459340"/>
                    <a:pt x="5160631" y="2461457"/>
                    <a:pt x="5155302" y="2461457"/>
                  </a:cubicBezTo>
                  <a:lnTo>
                    <a:pt x="20093" y="2461457"/>
                  </a:lnTo>
                  <a:cubicBezTo>
                    <a:pt x="14764" y="2461457"/>
                    <a:pt x="9653" y="2459340"/>
                    <a:pt x="5885" y="2455572"/>
                  </a:cubicBezTo>
                  <a:cubicBezTo>
                    <a:pt x="2117" y="2451804"/>
                    <a:pt x="0" y="2446693"/>
                    <a:pt x="0" y="2441364"/>
                  </a:cubicBezTo>
                  <a:lnTo>
                    <a:pt x="0" y="20093"/>
                  </a:lnTo>
                  <a:cubicBezTo>
                    <a:pt x="0" y="14764"/>
                    <a:pt x="2117" y="9653"/>
                    <a:pt x="5885" y="5885"/>
                  </a:cubicBezTo>
                  <a:cubicBezTo>
                    <a:pt x="9653" y="2117"/>
                    <a:pt x="14764" y="0"/>
                    <a:pt x="20093" y="0"/>
                  </a:cubicBez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rot="-5400000">
            <a:off x="8838234" y="830163"/>
            <a:ext cx="611532" cy="18288000"/>
            <a:chOff x="0" y="0"/>
            <a:chExt cx="161062" cy="4816593"/>
          </a:xfrm>
        </p:grpSpPr>
        <p:sp>
          <p:nvSpPr>
            <p:cNvPr id="6" name="Freeform 6"/>
            <p:cNvSpPr/>
            <p:nvPr/>
          </p:nvSpPr>
          <p:spPr>
            <a:xfrm>
              <a:off x="0" y="0"/>
              <a:ext cx="161062" cy="4816592"/>
            </a:xfrm>
            <a:custGeom>
              <a:avLst/>
              <a:gdLst/>
              <a:ahLst/>
              <a:cxnLst/>
              <a:rect l="l" t="t" r="r" b="b"/>
              <a:pathLst>
                <a:path w="161062" h="4816592">
                  <a:moveTo>
                    <a:pt x="0" y="0"/>
                  </a:moveTo>
                  <a:lnTo>
                    <a:pt x="161062" y="0"/>
                  </a:lnTo>
                  <a:lnTo>
                    <a:pt x="161062" y="4816592"/>
                  </a:lnTo>
                  <a:lnTo>
                    <a:pt x="0" y="4816592"/>
                  </a:lnTo>
                  <a:close/>
                </a:path>
              </a:pathLst>
            </a:custGeom>
            <a:solidFill>
              <a:srgbClr val="009DDC"/>
            </a:solidFill>
          </p:spPr>
          <p:txBody>
            <a:bodyPr/>
            <a:lstStyle/>
            <a:p>
              <a:endParaRPr lang="en-US"/>
            </a:p>
          </p:txBody>
        </p:sp>
        <p:sp>
          <p:nvSpPr>
            <p:cNvPr id="7" name="TextBox 7"/>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8" name="Freeform 8"/>
          <p:cNvSpPr/>
          <p:nvPr/>
        </p:nvSpPr>
        <p:spPr>
          <a:xfrm>
            <a:off x="7739548" y="9668397"/>
            <a:ext cx="1988048" cy="515717"/>
          </a:xfrm>
          <a:custGeom>
            <a:avLst/>
            <a:gdLst/>
            <a:ahLst/>
            <a:cxnLst/>
            <a:rect l="l" t="t" r="r" b="b"/>
            <a:pathLst>
              <a:path w="1988048" h="515717">
                <a:moveTo>
                  <a:pt x="0" y="0"/>
                </a:moveTo>
                <a:lnTo>
                  <a:pt x="1988048" y="0"/>
                </a:lnTo>
                <a:lnTo>
                  <a:pt x="1988048" y="515717"/>
                </a:lnTo>
                <a:lnTo>
                  <a:pt x="0" y="515717"/>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383998" y="1146996"/>
            <a:ext cx="16715671" cy="7958076"/>
          </a:xfrm>
          <a:prstGeom prst="rect">
            <a:avLst/>
          </a:prstGeom>
        </p:spPr>
        <p:txBody>
          <a:bodyPr wrap="square" lIns="0" tIns="0" rIns="0" bIns="0" rtlCol="0" anchor="t">
            <a:spAutoFit/>
          </a:bodyPr>
          <a:lstStyle/>
          <a:p>
            <a:pPr algn="ctr">
              <a:lnSpc>
                <a:spcPts val="5999"/>
              </a:lnSpc>
            </a:pPr>
            <a:r>
              <a:rPr lang="en-US" sz="5000" dirty="0">
                <a:solidFill>
                  <a:srgbClr val="009DDC"/>
                </a:solidFill>
                <a:latin typeface="Gotham 4"/>
              </a:rPr>
              <a:t>SOCIAL MEDIA</a:t>
            </a:r>
          </a:p>
          <a:p>
            <a:pPr>
              <a:lnSpc>
                <a:spcPts val="5999"/>
              </a:lnSpc>
            </a:pPr>
            <a:endParaRPr lang="en-US" sz="5000" dirty="0">
              <a:solidFill>
                <a:srgbClr val="009DDC"/>
              </a:solidFill>
              <a:latin typeface="Gotham 4"/>
            </a:endParaRPr>
          </a:p>
          <a:p>
            <a:pPr>
              <a:lnSpc>
                <a:spcPts val="5999"/>
              </a:lnSpc>
            </a:pPr>
            <a:r>
              <a:rPr lang="en-US" sz="4400" dirty="0">
                <a:solidFill>
                  <a:srgbClr val="707070"/>
                </a:solidFill>
                <a:latin typeface="Gotham 2"/>
                <a:ea typeface="Calibri"/>
                <a:cs typeface="Calibri"/>
              </a:rPr>
              <a:t>Your Channels vs World Relief's Channels:</a:t>
            </a:r>
          </a:p>
          <a:p>
            <a:pPr>
              <a:lnSpc>
                <a:spcPts val="4000"/>
              </a:lnSpc>
            </a:pPr>
            <a:endParaRPr lang="en-US" sz="4400" dirty="0">
              <a:solidFill>
                <a:srgbClr val="009DDC"/>
              </a:solidFill>
              <a:latin typeface="Gotham 2"/>
            </a:endParaRPr>
          </a:p>
          <a:p>
            <a:pPr marL="863600" lvl="1" indent="-431800">
              <a:lnSpc>
                <a:spcPts val="4000"/>
              </a:lnSpc>
              <a:buFont typeface="Arial"/>
              <a:buChar char="•"/>
            </a:pPr>
            <a:r>
              <a:rPr lang="en-US" sz="4400" dirty="0">
                <a:solidFill>
                  <a:srgbClr val="666666"/>
                </a:solidFill>
                <a:latin typeface="Gotham 2"/>
                <a:cs typeface="Arial"/>
              </a:rPr>
              <a:t>Follow World Relief's channels to re-share official content</a:t>
            </a:r>
          </a:p>
          <a:p>
            <a:pPr marL="863600" lvl="1" indent="-431800">
              <a:lnSpc>
                <a:spcPts val="4000"/>
              </a:lnSpc>
              <a:buFont typeface="Arial"/>
              <a:buChar char="•"/>
            </a:pPr>
            <a:r>
              <a:rPr lang="en-US" sz="4400" dirty="0">
                <a:solidFill>
                  <a:srgbClr val="666666"/>
                </a:solidFill>
                <a:latin typeface="Gotham 2"/>
                <a:cs typeface="Arial"/>
              </a:rPr>
              <a:t>Use your own (qualified) channels to post promotion content for the Good Neighbor Program.</a:t>
            </a:r>
          </a:p>
          <a:p>
            <a:pPr marL="863600" lvl="1" indent="-431800">
              <a:lnSpc>
                <a:spcPts val="4000"/>
              </a:lnSpc>
              <a:buFont typeface="Arial"/>
              <a:buChar char="•"/>
            </a:pPr>
            <a:r>
              <a:rPr lang="en-US" sz="4400" dirty="0">
                <a:solidFill>
                  <a:srgbClr val="666666"/>
                </a:solidFill>
                <a:latin typeface="Gotham 2"/>
                <a:cs typeface="Arial"/>
              </a:rPr>
              <a:t>Copy + paste content from online toolkit</a:t>
            </a:r>
          </a:p>
          <a:p>
            <a:pPr marL="863600" lvl="1" indent="-431800">
              <a:lnSpc>
                <a:spcPts val="4000"/>
              </a:lnSpc>
              <a:buFont typeface="Arial"/>
              <a:buChar char="•"/>
            </a:pPr>
            <a:r>
              <a:rPr lang="en-US" sz="4400" dirty="0">
                <a:solidFill>
                  <a:srgbClr val="666666"/>
                </a:solidFill>
                <a:latin typeface="Gotham 2"/>
                <a:cs typeface="Arial"/>
              </a:rPr>
              <a:t>No original content</a:t>
            </a:r>
          </a:p>
          <a:p>
            <a:pPr marL="863600" lvl="1" indent="-431800">
              <a:lnSpc>
                <a:spcPts val="4000"/>
              </a:lnSpc>
              <a:buFont typeface="Arial"/>
              <a:buChar char="•"/>
            </a:pPr>
            <a:r>
              <a:rPr lang="en-US" sz="4400" dirty="0">
                <a:solidFill>
                  <a:srgbClr val="666666"/>
                </a:solidFill>
                <a:latin typeface="Gotham 2"/>
                <a:cs typeface="Arial"/>
              </a:rPr>
              <a:t>No photos of refugee families</a:t>
            </a:r>
          </a:p>
          <a:p>
            <a:pPr marL="1460500" lvl="2" indent="-571500">
              <a:lnSpc>
                <a:spcPts val="4000"/>
              </a:lnSpc>
              <a:buFont typeface="Arial"/>
              <a:buChar char="•"/>
            </a:pPr>
            <a:endParaRPr lang="en-US" sz="4400" dirty="0">
              <a:solidFill>
                <a:srgbClr val="666666"/>
              </a:solidFill>
              <a:latin typeface="Gotham 2"/>
              <a:cs typeface="Arial"/>
            </a:endParaRPr>
          </a:p>
          <a:p>
            <a:pPr>
              <a:lnSpc>
                <a:spcPts val="4000"/>
              </a:lnSpc>
            </a:pPr>
            <a:endParaRPr lang="en-US" sz="4400" dirty="0">
              <a:solidFill>
                <a:srgbClr val="000000"/>
              </a:solidFill>
              <a:latin typeface="Gotham 2"/>
              <a:cs typeface="Segoe UI"/>
            </a:endParaRPr>
          </a:p>
          <a:p>
            <a:pPr marL="863600" lvl="1" indent="-431800">
              <a:lnSpc>
                <a:spcPts val="4000"/>
              </a:lnSpc>
              <a:buFont typeface="Arial"/>
              <a:buChar char="•"/>
            </a:pPr>
            <a:endParaRPr lang="en-US" sz="4400" dirty="0">
              <a:solidFill>
                <a:srgbClr val="666666"/>
              </a:solidFill>
              <a:latin typeface="Gotham 2"/>
              <a:cs typeface="Arial"/>
            </a:endParaRPr>
          </a:p>
        </p:txBody>
      </p:sp>
      <p:sp>
        <p:nvSpPr>
          <p:cNvPr id="11" name="Freeform 10">
            <a:extLst>
              <a:ext uri="{FF2B5EF4-FFF2-40B4-BE49-F238E27FC236}">
                <a16:creationId xmlns:a16="http://schemas.microsoft.com/office/drawing/2014/main" id="{0728ADE7-579D-AC8D-11A3-A2E209838E21}"/>
              </a:ext>
            </a:extLst>
          </p:cNvPr>
          <p:cNvSpPr/>
          <p:nvPr/>
        </p:nvSpPr>
        <p:spPr>
          <a:xfrm>
            <a:off x="13011386" y="6770354"/>
            <a:ext cx="4091546" cy="2352880"/>
          </a:xfrm>
          <a:custGeom>
            <a:avLst/>
            <a:gdLst/>
            <a:ahLst/>
            <a:cxnLst/>
            <a:rect l="l" t="t" r="r" b="b"/>
            <a:pathLst>
              <a:path w="5074124" h="2854195">
                <a:moveTo>
                  <a:pt x="0" y="0"/>
                </a:moveTo>
                <a:lnTo>
                  <a:pt x="5074124" y="0"/>
                </a:lnTo>
                <a:lnTo>
                  <a:pt x="5074124" y="2854195"/>
                </a:lnTo>
                <a:lnTo>
                  <a:pt x="0" y="2854195"/>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9389404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9C31E"/>
        </a:solidFill>
        <a:effectLst/>
      </p:bgPr>
    </p:bg>
    <p:spTree>
      <p:nvGrpSpPr>
        <p:cNvPr id="1" name=""/>
        <p:cNvGrpSpPr/>
        <p:nvPr/>
      </p:nvGrpSpPr>
      <p:grpSpPr>
        <a:xfrm>
          <a:off x="0" y="0"/>
          <a:ext cx="0" cy="0"/>
          <a:chOff x="0" y="0"/>
          <a:chExt cx="0" cy="0"/>
        </a:xfrm>
      </p:grpSpPr>
      <p:grpSp>
        <p:nvGrpSpPr>
          <p:cNvPr id="2" name="Group 2"/>
          <p:cNvGrpSpPr/>
          <p:nvPr/>
        </p:nvGrpSpPr>
        <p:grpSpPr>
          <a:xfrm>
            <a:off x="-1091592" y="322552"/>
            <a:ext cx="19650329" cy="9345845"/>
            <a:chOff x="0" y="0"/>
            <a:chExt cx="5175395" cy="2461457"/>
          </a:xfrm>
        </p:grpSpPr>
        <p:sp>
          <p:nvSpPr>
            <p:cNvPr id="3" name="Freeform 3"/>
            <p:cNvSpPr/>
            <p:nvPr/>
          </p:nvSpPr>
          <p:spPr>
            <a:xfrm>
              <a:off x="0" y="0"/>
              <a:ext cx="5175395" cy="2461457"/>
            </a:xfrm>
            <a:custGeom>
              <a:avLst/>
              <a:gdLst/>
              <a:ahLst/>
              <a:cxnLst/>
              <a:rect l="l" t="t" r="r" b="b"/>
              <a:pathLst>
                <a:path w="5175395" h="2461457">
                  <a:moveTo>
                    <a:pt x="20093" y="0"/>
                  </a:moveTo>
                  <a:lnTo>
                    <a:pt x="5155302" y="0"/>
                  </a:lnTo>
                  <a:cubicBezTo>
                    <a:pt x="5166399" y="0"/>
                    <a:pt x="5175395" y="8996"/>
                    <a:pt x="5175395" y="20093"/>
                  </a:cubicBezTo>
                  <a:lnTo>
                    <a:pt x="5175395" y="2441364"/>
                  </a:lnTo>
                  <a:cubicBezTo>
                    <a:pt x="5175395" y="2446693"/>
                    <a:pt x="5173278" y="2451804"/>
                    <a:pt x="5169510" y="2455572"/>
                  </a:cubicBezTo>
                  <a:cubicBezTo>
                    <a:pt x="5165742" y="2459340"/>
                    <a:pt x="5160631" y="2461457"/>
                    <a:pt x="5155302" y="2461457"/>
                  </a:cubicBezTo>
                  <a:lnTo>
                    <a:pt x="20093" y="2461457"/>
                  </a:lnTo>
                  <a:cubicBezTo>
                    <a:pt x="14764" y="2461457"/>
                    <a:pt x="9653" y="2459340"/>
                    <a:pt x="5885" y="2455572"/>
                  </a:cubicBezTo>
                  <a:cubicBezTo>
                    <a:pt x="2117" y="2451804"/>
                    <a:pt x="0" y="2446693"/>
                    <a:pt x="0" y="2441364"/>
                  </a:cubicBezTo>
                  <a:lnTo>
                    <a:pt x="0" y="20093"/>
                  </a:lnTo>
                  <a:cubicBezTo>
                    <a:pt x="0" y="14764"/>
                    <a:pt x="2117" y="9653"/>
                    <a:pt x="5885" y="5885"/>
                  </a:cubicBezTo>
                  <a:cubicBezTo>
                    <a:pt x="9653" y="2117"/>
                    <a:pt x="14764" y="0"/>
                    <a:pt x="20093" y="0"/>
                  </a:cubicBez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rot="-5400000">
            <a:off x="8838234" y="830163"/>
            <a:ext cx="611532" cy="18288000"/>
            <a:chOff x="0" y="0"/>
            <a:chExt cx="161062" cy="4816593"/>
          </a:xfrm>
        </p:grpSpPr>
        <p:sp>
          <p:nvSpPr>
            <p:cNvPr id="6" name="Freeform 6"/>
            <p:cNvSpPr/>
            <p:nvPr/>
          </p:nvSpPr>
          <p:spPr>
            <a:xfrm>
              <a:off x="0" y="0"/>
              <a:ext cx="161062" cy="4816592"/>
            </a:xfrm>
            <a:custGeom>
              <a:avLst/>
              <a:gdLst/>
              <a:ahLst/>
              <a:cxnLst/>
              <a:rect l="l" t="t" r="r" b="b"/>
              <a:pathLst>
                <a:path w="161062" h="4816592">
                  <a:moveTo>
                    <a:pt x="0" y="0"/>
                  </a:moveTo>
                  <a:lnTo>
                    <a:pt x="161062" y="0"/>
                  </a:lnTo>
                  <a:lnTo>
                    <a:pt x="161062" y="4816592"/>
                  </a:lnTo>
                  <a:lnTo>
                    <a:pt x="0" y="4816592"/>
                  </a:lnTo>
                  <a:close/>
                </a:path>
              </a:pathLst>
            </a:custGeom>
            <a:solidFill>
              <a:srgbClr val="009DDC"/>
            </a:solidFill>
          </p:spPr>
          <p:txBody>
            <a:bodyPr/>
            <a:lstStyle/>
            <a:p>
              <a:endParaRPr lang="en-US"/>
            </a:p>
          </p:txBody>
        </p:sp>
        <p:sp>
          <p:nvSpPr>
            <p:cNvPr id="7" name="TextBox 7"/>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8" name="Freeform 8"/>
          <p:cNvSpPr/>
          <p:nvPr/>
        </p:nvSpPr>
        <p:spPr>
          <a:xfrm>
            <a:off x="7739548" y="9668397"/>
            <a:ext cx="1988048" cy="515717"/>
          </a:xfrm>
          <a:custGeom>
            <a:avLst/>
            <a:gdLst/>
            <a:ahLst/>
            <a:cxnLst/>
            <a:rect l="l" t="t" r="r" b="b"/>
            <a:pathLst>
              <a:path w="1988048" h="515717">
                <a:moveTo>
                  <a:pt x="0" y="0"/>
                </a:moveTo>
                <a:lnTo>
                  <a:pt x="1988048" y="0"/>
                </a:lnTo>
                <a:lnTo>
                  <a:pt x="1988048" y="515717"/>
                </a:lnTo>
                <a:lnTo>
                  <a:pt x="0" y="515717"/>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383998" y="1146996"/>
            <a:ext cx="16715671" cy="6675674"/>
          </a:xfrm>
          <a:prstGeom prst="rect">
            <a:avLst/>
          </a:prstGeom>
        </p:spPr>
        <p:txBody>
          <a:bodyPr wrap="square" lIns="0" tIns="0" rIns="0" bIns="0" rtlCol="0" anchor="t">
            <a:spAutoFit/>
          </a:bodyPr>
          <a:lstStyle/>
          <a:p>
            <a:pPr algn="ctr">
              <a:lnSpc>
                <a:spcPts val="5999"/>
              </a:lnSpc>
            </a:pPr>
            <a:r>
              <a:rPr lang="en-US" sz="5000" dirty="0">
                <a:solidFill>
                  <a:srgbClr val="009DDC"/>
                </a:solidFill>
                <a:latin typeface="Gotham 4"/>
              </a:rPr>
              <a:t>MEDIA RELATIONS – KEY REMINDERS</a:t>
            </a:r>
          </a:p>
          <a:p>
            <a:pPr>
              <a:lnSpc>
                <a:spcPts val="5999"/>
              </a:lnSpc>
            </a:pPr>
            <a:endParaRPr lang="en-US" sz="5000" dirty="0">
              <a:solidFill>
                <a:srgbClr val="009DDC"/>
              </a:solidFill>
              <a:latin typeface="Gotham 4"/>
            </a:endParaRPr>
          </a:p>
          <a:p>
            <a:pPr>
              <a:lnSpc>
                <a:spcPts val="4000"/>
              </a:lnSpc>
            </a:pPr>
            <a:endParaRPr lang="en-US" sz="4400" dirty="0">
              <a:solidFill>
                <a:srgbClr val="009DDC"/>
              </a:solidFill>
              <a:latin typeface="Gotham 2"/>
              <a:ea typeface="Calibri"/>
              <a:cs typeface="Calibri"/>
            </a:endParaRPr>
          </a:p>
          <a:p>
            <a:pPr marL="863600" lvl="1" indent="-431800">
              <a:lnSpc>
                <a:spcPts val="4000"/>
              </a:lnSpc>
              <a:buFont typeface="Arial"/>
              <a:buChar char="•"/>
            </a:pPr>
            <a:r>
              <a:rPr lang="en-US" sz="4400" dirty="0">
                <a:solidFill>
                  <a:srgbClr val="666666"/>
                </a:solidFill>
                <a:latin typeface="Gotham 2"/>
                <a:cs typeface="Arial"/>
              </a:rPr>
              <a:t>No media outreach without express written permission</a:t>
            </a:r>
          </a:p>
          <a:p>
            <a:pPr marL="863600" lvl="1" indent="-431800">
              <a:lnSpc>
                <a:spcPts val="4000"/>
              </a:lnSpc>
              <a:buFont typeface="Arial"/>
              <a:buChar char="•"/>
            </a:pPr>
            <a:endParaRPr lang="en-US" sz="4400" dirty="0">
              <a:solidFill>
                <a:srgbClr val="666666"/>
              </a:solidFill>
              <a:latin typeface="Gotham 2"/>
              <a:cs typeface="Arial"/>
            </a:endParaRPr>
          </a:p>
          <a:p>
            <a:pPr marL="863600" lvl="1" indent="-431800">
              <a:lnSpc>
                <a:spcPts val="4000"/>
              </a:lnSpc>
              <a:buFont typeface="Arial"/>
              <a:buChar char="•"/>
            </a:pPr>
            <a:r>
              <a:rPr lang="en-US" sz="4400" dirty="0">
                <a:solidFill>
                  <a:srgbClr val="666666"/>
                </a:solidFill>
                <a:latin typeface="Gotham 2"/>
                <a:cs typeface="Arial"/>
              </a:rPr>
              <a:t>Share opportunities with your Ambassador Coach</a:t>
            </a:r>
            <a:endParaRPr lang="en-US">
              <a:ea typeface="Calibri"/>
              <a:cs typeface="Calibri"/>
            </a:endParaRPr>
          </a:p>
          <a:p>
            <a:pPr marL="863600" lvl="1" indent="-431800">
              <a:lnSpc>
                <a:spcPts val="4000"/>
              </a:lnSpc>
              <a:buFont typeface="Arial"/>
              <a:buChar char="•"/>
            </a:pPr>
            <a:endParaRPr lang="en-US" sz="4400" dirty="0">
              <a:solidFill>
                <a:srgbClr val="666666"/>
              </a:solidFill>
              <a:latin typeface="Gotham 2"/>
              <a:cs typeface="Arial"/>
            </a:endParaRPr>
          </a:p>
          <a:p>
            <a:pPr marL="863600" lvl="1" indent="-431800">
              <a:lnSpc>
                <a:spcPts val="4000"/>
              </a:lnSpc>
              <a:buFont typeface="Arial"/>
              <a:buChar char="•"/>
            </a:pPr>
            <a:r>
              <a:rPr lang="en-US" sz="4400" dirty="0">
                <a:solidFill>
                  <a:srgbClr val="666666"/>
                </a:solidFill>
                <a:latin typeface="Gotham 2"/>
                <a:cs typeface="Arial"/>
              </a:rPr>
              <a:t>World Relief has a national PR firm</a:t>
            </a:r>
            <a:endParaRPr lang="en-US" dirty="0"/>
          </a:p>
          <a:p>
            <a:pPr marL="863600" lvl="1" indent="-431800">
              <a:lnSpc>
                <a:spcPts val="4000"/>
              </a:lnSpc>
              <a:buFont typeface="Arial"/>
              <a:buChar char="•"/>
            </a:pPr>
            <a:endParaRPr lang="en-US" sz="4400" dirty="0">
              <a:solidFill>
                <a:srgbClr val="666666"/>
              </a:solidFill>
              <a:latin typeface="Gotham 2"/>
              <a:cs typeface="Arial"/>
            </a:endParaRPr>
          </a:p>
          <a:p>
            <a:pPr marL="863600" lvl="1" indent="-431800">
              <a:lnSpc>
                <a:spcPts val="4000"/>
              </a:lnSpc>
              <a:buFont typeface="Arial"/>
              <a:buChar char="•"/>
            </a:pPr>
            <a:r>
              <a:rPr lang="en-US" sz="4400" dirty="0">
                <a:solidFill>
                  <a:srgbClr val="666666"/>
                </a:solidFill>
                <a:latin typeface="Gotham 2"/>
                <a:cs typeface="Arial"/>
              </a:rPr>
              <a:t>PR firm coordinates interviews</a:t>
            </a:r>
            <a:endParaRPr lang="en-US" dirty="0">
              <a:ea typeface="Calibri"/>
              <a:cs typeface="Calibri"/>
            </a:endParaRPr>
          </a:p>
          <a:p>
            <a:pPr>
              <a:lnSpc>
                <a:spcPts val="4000"/>
              </a:lnSpc>
            </a:pPr>
            <a:endParaRPr lang="en-US" sz="4400" dirty="0">
              <a:solidFill>
                <a:srgbClr val="000000"/>
              </a:solidFill>
              <a:latin typeface="Gotham 2"/>
              <a:cs typeface="Segoe UI"/>
            </a:endParaRPr>
          </a:p>
          <a:p>
            <a:pPr marL="863600" lvl="1" indent="-431800">
              <a:lnSpc>
                <a:spcPts val="4000"/>
              </a:lnSpc>
              <a:buFont typeface="Arial"/>
              <a:buChar char="•"/>
            </a:pPr>
            <a:endParaRPr lang="en-US" sz="4400" dirty="0">
              <a:solidFill>
                <a:srgbClr val="666666"/>
              </a:solidFill>
              <a:latin typeface="Gotham 2"/>
              <a:cs typeface="Arial"/>
            </a:endParaRPr>
          </a:p>
        </p:txBody>
      </p:sp>
      <p:sp>
        <p:nvSpPr>
          <p:cNvPr id="12" name="Freeform 9">
            <a:extLst>
              <a:ext uri="{FF2B5EF4-FFF2-40B4-BE49-F238E27FC236}">
                <a16:creationId xmlns:a16="http://schemas.microsoft.com/office/drawing/2014/main" id="{29294AEA-0697-82DF-2E57-FA8DFFF90E2E}"/>
              </a:ext>
            </a:extLst>
          </p:cNvPr>
          <p:cNvSpPr/>
          <p:nvPr/>
        </p:nvSpPr>
        <p:spPr>
          <a:xfrm>
            <a:off x="11035979" y="4995474"/>
            <a:ext cx="8373488" cy="4710087"/>
          </a:xfrm>
          <a:custGeom>
            <a:avLst/>
            <a:gdLst/>
            <a:ahLst/>
            <a:cxnLst/>
            <a:rect l="l" t="t" r="r" b="b"/>
            <a:pathLst>
              <a:path w="8373488" h="4710087">
                <a:moveTo>
                  <a:pt x="0" y="0"/>
                </a:moveTo>
                <a:lnTo>
                  <a:pt x="8373488" y="0"/>
                </a:lnTo>
                <a:lnTo>
                  <a:pt x="8373488" y="4710087"/>
                </a:lnTo>
                <a:lnTo>
                  <a:pt x="0" y="4710087"/>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6716575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9C31E"/>
        </a:solidFill>
        <a:effectLst/>
      </p:bgPr>
    </p:bg>
    <p:spTree>
      <p:nvGrpSpPr>
        <p:cNvPr id="1" name=""/>
        <p:cNvGrpSpPr/>
        <p:nvPr/>
      </p:nvGrpSpPr>
      <p:grpSpPr>
        <a:xfrm>
          <a:off x="0" y="0"/>
          <a:ext cx="0" cy="0"/>
          <a:chOff x="0" y="0"/>
          <a:chExt cx="0" cy="0"/>
        </a:xfrm>
      </p:grpSpPr>
      <p:grpSp>
        <p:nvGrpSpPr>
          <p:cNvPr id="2" name="Group 2"/>
          <p:cNvGrpSpPr/>
          <p:nvPr/>
        </p:nvGrpSpPr>
        <p:grpSpPr>
          <a:xfrm>
            <a:off x="-1091592" y="322552"/>
            <a:ext cx="19650329" cy="9345845"/>
            <a:chOff x="0" y="0"/>
            <a:chExt cx="5175395" cy="2461457"/>
          </a:xfrm>
        </p:grpSpPr>
        <p:sp>
          <p:nvSpPr>
            <p:cNvPr id="3" name="Freeform 3"/>
            <p:cNvSpPr/>
            <p:nvPr/>
          </p:nvSpPr>
          <p:spPr>
            <a:xfrm>
              <a:off x="0" y="0"/>
              <a:ext cx="5175395" cy="2461457"/>
            </a:xfrm>
            <a:custGeom>
              <a:avLst/>
              <a:gdLst/>
              <a:ahLst/>
              <a:cxnLst/>
              <a:rect l="l" t="t" r="r" b="b"/>
              <a:pathLst>
                <a:path w="5175395" h="2461457">
                  <a:moveTo>
                    <a:pt x="20093" y="0"/>
                  </a:moveTo>
                  <a:lnTo>
                    <a:pt x="5155302" y="0"/>
                  </a:lnTo>
                  <a:cubicBezTo>
                    <a:pt x="5166399" y="0"/>
                    <a:pt x="5175395" y="8996"/>
                    <a:pt x="5175395" y="20093"/>
                  </a:cubicBezTo>
                  <a:lnTo>
                    <a:pt x="5175395" y="2441364"/>
                  </a:lnTo>
                  <a:cubicBezTo>
                    <a:pt x="5175395" y="2446693"/>
                    <a:pt x="5173278" y="2451804"/>
                    <a:pt x="5169510" y="2455572"/>
                  </a:cubicBezTo>
                  <a:cubicBezTo>
                    <a:pt x="5165742" y="2459340"/>
                    <a:pt x="5160631" y="2461457"/>
                    <a:pt x="5155302" y="2461457"/>
                  </a:cubicBezTo>
                  <a:lnTo>
                    <a:pt x="20093" y="2461457"/>
                  </a:lnTo>
                  <a:cubicBezTo>
                    <a:pt x="14764" y="2461457"/>
                    <a:pt x="9653" y="2459340"/>
                    <a:pt x="5885" y="2455572"/>
                  </a:cubicBezTo>
                  <a:cubicBezTo>
                    <a:pt x="2117" y="2451804"/>
                    <a:pt x="0" y="2446693"/>
                    <a:pt x="0" y="2441364"/>
                  </a:cubicBezTo>
                  <a:lnTo>
                    <a:pt x="0" y="20093"/>
                  </a:lnTo>
                  <a:cubicBezTo>
                    <a:pt x="0" y="14764"/>
                    <a:pt x="2117" y="9653"/>
                    <a:pt x="5885" y="5885"/>
                  </a:cubicBezTo>
                  <a:cubicBezTo>
                    <a:pt x="9653" y="2117"/>
                    <a:pt x="14764" y="0"/>
                    <a:pt x="20093" y="0"/>
                  </a:cubicBez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rot="-5400000">
            <a:off x="8838234" y="830163"/>
            <a:ext cx="611532" cy="18288000"/>
            <a:chOff x="0" y="0"/>
            <a:chExt cx="161062" cy="4816593"/>
          </a:xfrm>
        </p:grpSpPr>
        <p:sp>
          <p:nvSpPr>
            <p:cNvPr id="6" name="Freeform 6"/>
            <p:cNvSpPr/>
            <p:nvPr/>
          </p:nvSpPr>
          <p:spPr>
            <a:xfrm>
              <a:off x="0" y="0"/>
              <a:ext cx="161062" cy="4816592"/>
            </a:xfrm>
            <a:custGeom>
              <a:avLst/>
              <a:gdLst/>
              <a:ahLst/>
              <a:cxnLst/>
              <a:rect l="l" t="t" r="r" b="b"/>
              <a:pathLst>
                <a:path w="161062" h="4816592">
                  <a:moveTo>
                    <a:pt x="0" y="0"/>
                  </a:moveTo>
                  <a:lnTo>
                    <a:pt x="161062" y="0"/>
                  </a:lnTo>
                  <a:lnTo>
                    <a:pt x="161062" y="4816592"/>
                  </a:lnTo>
                  <a:lnTo>
                    <a:pt x="0" y="4816592"/>
                  </a:lnTo>
                  <a:close/>
                </a:path>
              </a:pathLst>
            </a:custGeom>
            <a:solidFill>
              <a:srgbClr val="009DDC"/>
            </a:solidFill>
          </p:spPr>
          <p:txBody>
            <a:bodyPr/>
            <a:lstStyle/>
            <a:p>
              <a:endParaRPr lang="en-US"/>
            </a:p>
          </p:txBody>
        </p:sp>
        <p:sp>
          <p:nvSpPr>
            <p:cNvPr id="7" name="TextBox 7"/>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8" name="Freeform 8"/>
          <p:cNvSpPr/>
          <p:nvPr/>
        </p:nvSpPr>
        <p:spPr>
          <a:xfrm>
            <a:off x="7739548" y="9668397"/>
            <a:ext cx="1988048" cy="515717"/>
          </a:xfrm>
          <a:custGeom>
            <a:avLst/>
            <a:gdLst/>
            <a:ahLst/>
            <a:cxnLst/>
            <a:rect l="l" t="t" r="r" b="b"/>
            <a:pathLst>
              <a:path w="1988048" h="515717">
                <a:moveTo>
                  <a:pt x="0" y="0"/>
                </a:moveTo>
                <a:lnTo>
                  <a:pt x="1988048" y="0"/>
                </a:lnTo>
                <a:lnTo>
                  <a:pt x="1988048" y="515717"/>
                </a:lnTo>
                <a:lnTo>
                  <a:pt x="0" y="515717"/>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383998" y="1146996"/>
            <a:ext cx="16715671" cy="8471037"/>
          </a:xfrm>
          <a:prstGeom prst="rect">
            <a:avLst/>
          </a:prstGeom>
        </p:spPr>
        <p:txBody>
          <a:bodyPr wrap="square" lIns="0" tIns="0" rIns="0" bIns="0" rtlCol="0" anchor="t">
            <a:spAutoFit/>
          </a:bodyPr>
          <a:lstStyle/>
          <a:p>
            <a:pPr algn="ctr">
              <a:lnSpc>
                <a:spcPts val="5999"/>
              </a:lnSpc>
            </a:pPr>
            <a:r>
              <a:rPr lang="en-US" sz="5000" dirty="0">
                <a:solidFill>
                  <a:srgbClr val="009DDC"/>
                </a:solidFill>
                <a:latin typeface="Gotham 4"/>
              </a:rPr>
              <a:t>VISUAL BRANDING – KEY REMINDERS</a:t>
            </a:r>
          </a:p>
          <a:p>
            <a:pPr>
              <a:lnSpc>
                <a:spcPts val="5999"/>
              </a:lnSpc>
            </a:pPr>
            <a:endParaRPr lang="en-US" sz="5000" dirty="0">
              <a:solidFill>
                <a:srgbClr val="009DDC"/>
              </a:solidFill>
              <a:latin typeface="Gotham 4"/>
            </a:endParaRPr>
          </a:p>
          <a:p>
            <a:pPr>
              <a:lnSpc>
                <a:spcPts val="5999"/>
              </a:lnSpc>
            </a:pPr>
            <a:r>
              <a:rPr lang="en-US" sz="4400" dirty="0">
                <a:solidFill>
                  <a:srgbClr val="707070"/>
                </a:solidFill>
                <a:latin typeface="Gotham 2"/>
                <a:ea typeface="Calibri"/>
                <a:cs typeface="Segoe UI"/>
              </a:rPr>
              <a:t>World Relief has strict brand guidelines:</a:t>
            </a:r>
            <a:endParaRPr lang="en-US" sz="4400">
              <a:solidFill>
                <a:srgbClr val="707070"/>
              </a:solidFill>
              <a:latin typeface="Gotham 2"/>
              <a:ea typeface="Calibri"/>
              <a:cs typeface="Segoe UI"/>
            </a:endParaRPr>
          </a:p>
          <a:p>
            <a:pPr>
              <a:lnSpc>
                <a:spcPts val="4000"/>
              </a:lnSpc>
            </a:pPr>
            <a:endParaRPr lang="en-US" sz="4400" dirty="0">
              <a:solidFill>
                <a:srgbClr val="707070"/>
              </a:solidFill>
              <a:latin typeface="Gotham 2"/>
              <a:cs typeface="Segoe UI"/>
            </a:endParaRPr>
          </a:p>
          <a:p>
            <a:pPr marL="863600" lvl="1" indent="-431800">
              <a:lnSpc>
                <a:spcPts val="4000"/>
              </a:lnSpc>
              <a:buFont typeface="Arial,Sans-Serif"/>
              <a:buChar char="•"/>
            </a:pPr>
            <a:r>
              <a:rPr lang="en-US" sz="4400" dirty="0">
                <a:solidFill>
                  <a:srgbClr val="707070"/>
                </a:solidFill>
                <a:latin typeface="Gotham 2"/>
                <a:cs typeface="Arial"/>
              </a:rPr>
              <a:t>Do not design new literature or graphics</a:t>
            </a:r>
            <a:endParaRPr lang="en-US" sz="4400">
              <a:solidFill>
                <a:srgbClr val="707070"/>
              </a:solidFill>
              <a:latin typeface="Gotham 2"/>
              <a:ea typeface="Calibri"/>
              <a:cs typeface="Calibri"/>
            </a:endParaRPr>
          </a:p>
          <a:p>
            <a:pPr marL="863600" lvl="1" indent="-431800">
              <a:lnSpc>
                <a:spcPts val="4000"/>
              </a:lnSpc>
              <a:buFont typeface="Arial,Sans-Serif"/>
              <a:buChar char="•"/>
            </a:pPr>
            <a:endParaRPr lang="en-US" sz="4400" dirty="0">
              <a:solidFill>
                <a:srgbClr val="707070"/>
              </a:solidFill>
              <a:latin typeface="Gotham 2"/>
              <a:ea typeface="Calibri"/>
              <a:cs typeface="Arial"/>
            </a:endParaRPr>
          </a:p>
          <a:p>
            <a:pPr marL="863600" lvl="1" indent="-431800">
              <a:lnSpc>
                <a:spcPts val="4000"/>
              </a:lnSpc>
              <a:buFont typeface="Arial,Sans-Serif"/>
              <a:buChar char="•"/>
            </a:pPr>
            <a:r>
              <a:rPr lang="en-US" sz="4400" dirty="0">
                <a:solidFill>
                  <a:srgbClr val="707070"/>
                </a:solidFill>
                <a:latin typeface="Gotham 2"/>
                <a:ea typeface="Calibri"/>
                <a:cs typeface="Arial"/>
              </a:rPr>
              <a:t>Do not copy and paste logo or graphics</a:t>
            </a:r>
          </a:p>
          <a:p>
            <a:pPr marL="863600" lvl="1" indent="-431800">
              <a:lnSpc>
                <a:spcPts val="4000"/>
              </a:lnSpc>
              <a:buFont typeface="Arial,Sans-Serif"/>
              <a:buChar char="•"/>
            </a:pPr>
            <a:endParaRPr lang="en-US" sz="4400" dirty="0">
              <a:solidFill>
                <a:srgbClr val="707070"/>
              </a:solidFill>
              <a:latin typeface="Gotham 2"/>
              <a:ea typeface="Calibri"/>
              <a:cs typeface="Arial"/>
            </a:endParaRPr>
          </a:p>
          <a:p>
            <a:pPr marL="863600" lvl="1" indent="-431800">
              <a:lnSpc>
                <a:spcPts val="4000"/>
              </a:lnSpc>
              <a:buFont typeface="Arial,Sans-Serif"/>
              <a:buChar char="•"/>
            </a:pPr>
            <a:r>
              <a:rPr lang="en-US" sz="4400" dirty="0">
                <a:solidFill>
                  <a:srgbClr val="707070"/>
                </a:solidFill>
                <a:latin typeface="Gotham 2"/>
                <a:ea typeface="Calibri"/>
                <a:cs typeface="Arial"/>
              </a:rPr>
              <a:t>Print on white paper only</a:t>
            </a:r>
          </a:p>
          <a:p>
            <a:pPr>
              <a:lnSpc>
                <a:spcPts val="4000"/>
              </a:lnSpc>
            </a:pPr>
            <a:endParaRPr lang="en-US" sz="4400" dirty="0">
              <a:solidFill>
                <a:srgbClr val="009DDC"/>
              </a:solidFill>
              <a:latin typeface="Gotham 2"/>
              <a:ea typeface="Calibri"/>
              <a:cs typeface="Calibri"/>
            </a:endParaRPr>
          </a:p>
          <a:p>
            <a:pPr marL="1460500" lvl="2" indent="-571500">
              <a:lnSpc>
                <a:spcPts val="4000"/>
              </a:lnSpc>
              <a:buFont typeface="Arial"/>
              <a:buChar char="•"/>
            </a:pPr>
            <a:endParaRPr lang="en-US" sz="4400" dirty="0">
              <a:solidFill>
                <a:srgbClr val="666666"/>
              </a:solidFill>
              <a:latin typeface="Gotham 2"/>
              <a:cs typeface="Arial"/>
            </a:endParaRPr>
          </a:p>
          <a:p>
            <a:pPr marL="1460500" lvl="2" indent="-571500">
              <a:lnSpc>
                <a:spcPts val="4000"/>
              </a:lnSpc>
              <a:buFont typeface="Arial"/>
              <a:buChar char="•"/>
            </a:pPr>
            <a:endParaRPr lang="en-US" sz="4400" dirty="0">
              <a:solidFill>
                <a:srgbClr val="666666"/>
              </a:solidFill>
              <a:latin typeface="Gotham 2"/>
              <a:cs typeface="Arial"/>
            </a:endParaRPr>
          </a:p>
          <a:p>
            <a:pPr marL="1460500" lvl="2" indent="-571500">
              <a:lnSpc>
                <a:spcPts val="4000"/>
              </a:lnSpc>
              <a:buFont typeface="Arial"/>
              <a:buChar char="•"/>
            </a:pPr>
            <a:endParaRPr lang="en-US" sz="4400" dirty="0">
              <a:solidFill>
                <a:srgbClr val="666666"/>
              </a:solidFill>
              <a:latin typeface="Gotham 2"/>
              <a:cs typeface="Arial"/>
            </a:endParaRPr>
          </a:p>
          <a:p>
            <a:pPr>
              <a:lnSpc>
                <a:spcPts val="4000"/>
              </a:lnSpc>
            </a:pPr>
            <a:endParaRPr lang="en-US" sz="4400" dirty="0">
              <a:solidFill>
                <a:srgbClr val="000000"/>
              </a:solidFill>
              <a:latin typeface="Gotham 2"/>
              <a:cs typeface="Segoe UI"/>
            </a:endParaRPr>
          </a:p>
          <a:p>
            <a:pPr marL="863600" lvl="1" indent="-431800">
              <a:lnSpc>
                <a:spcPts val="4000"/>
              </a:lnSpc>
              <a:buFont typeface="Arial"/>
              <a:buChar char="•"/>
            </a:pPr>
            <a:endParaRPr lang="en-US" sz="4400" dirty="0">
              <a:solidFill>
                <a:srgbClr val="666666"/>
              </a:solidFill>
              <a:latin typeface="Gotham 2"/>
              <a:cs typeface="Arial"/>
            </a:endParaRPr>
          </a:p>
        </p:txBody>
      </p:sp>
      <p:sp>
        <p:nvSpPr>
          <p:cNvPr id="11" name="Freeform 10">
            <a:extLst>
              <a:ext uri="{FF2B5EF4-FFF2-40B4-BE49-F238E27FC236}">
                <a16:creationId xmlns:a16="http://schemas.microsoft.com/office/drawing/2014/main" id="{1CE7DB35-AFBB-9FA5-4731-05AA89C613BF}"/>
              </a:ext>
            </a:extLst>
          </p:cNvPr>
          <p:cNvSpPr/>
          <p:nvPr/>
        </p:nvSpPr>
        <p:spPr>
          <a:xfrm rot="19582276">
            <a:off x="10806801" y="5389469"/>
            <a:ext cx="7431660" cy="1714998"/>
          </a:xfrm>
          <a:custGeom>
            <a:avLst/>
            <a:gdLst/>
            <a:ahLst/>
            <a:cxnLst/>
            <a:rect l="l" t="t" r="r" b="b"/>
            <a:pathLst>
              <a:path w="7431660" h="1714998">
                <a:moveTo>
                  <a:pt x="0" y="0"/>
                </a:moveTo>
                <a:lnTo>
                  <a:pt x="7431660" y="0"/>
                </a:lnTo>
                <a:lnTo>
                  <a:pt x="7431660" y="1714999"/>
                </a:lnTo>
                <a:lnTo>
                  <a:pt x="0" y="1714999"/>
                </a:lnTo>
                <a:lnTo>
                  <a:pt x="0" y="0"/>
                </a:lnTo>
                <a:close/>
              </a:path>
            </a:pathLst>
          </a:custGeom>
          <a:blipFill>
            <a:blip r:embed="rId4"/>
            <a:stretch>
              <a:fillRect/>
            </a:stretch>
          </a:blipFill>
        </p:spPr>
        <p:txBody>
          <a:bodyPr/>
          <a:lstStyle/>
          <a:p>
            <a:endParaRPr lang="en-US"/>
          </a:p>
        </p:txBody>
      </p:sp>
      <p:sp>
        <p:nvSpPr>
          <p:cNvPr id="14" name="Freeform 11">
            <a:extLst>
              <a:ext uri="{FF2B5EF4-FFF2-40B4-BE49-F238E27FC236}">
                <a16:creationId xmlns:a16="http://schemas.microsoft.com/office/drawing/2014/main" id="{1742F8D0-D9FF-EDB0-11C0-B4986FFAD2AE}"/>
              </a:ext>
            </a:extLst>
          </p:cNvPr>
          <p:cNvSpPr/>
          <p:nvPr/>
        </p:nvSpPr>
        <p:spPr>
          <a:xfrm>
            <a:off x="12218305" y="3981374"/>
            <a:ext cx="5283530" cy="5276926"/>
          </a:xfrm>
          <a:custGeom>
            <a:avLst/>
            <a:gdLst/>
            <a:ahLst/>
            <a:cxnLst/>
            <a:rect l="l" t="t" r="r" b="b"/>
            <a:pathLst>
              <a:path w="5283530" h="5276926">
                <a:moveTo>
                  <a:pt x="0" y="0"/>
                </a:moveTo>
                <a:lnTo>
                  <a:pt x="5283530" y="0"/>
                </a:lnTo>
                <a:lnTo>
                  <a:pt x="5283530" y="5276926"/>
                </a:lnTo>
                <a:lnTo>
                  <a:pt x="0" y="5276926"/>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8192127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9C31E"/>
        </a:solidFill>
        <a:effectLst/>
      </p:bgPr>
    </p:bg>
    <p:spTree>
      <p:nvGrpSpPr>
        <p:cNvPr id="1" name=""/>
        <p:cNvGrpSpPr/>
        <p:nvPr/>
      </p:nvGrpSpPr>
      <p:grpSpPr>
        <a:xfrm>
          <a:off x="0" y="0"/>
          <a:ext cx="0" cy="0"/>
          <a:chOff x="0" y="0"/>
          <a:chExt cx="0" cy="0"/>
        </a:xfrm>
      </p:grpSpPr>
      <p:grpSp>
        <p:nvGrpSpPr>
          <p:cNvPr id="2" name="Group 2"/>
          <p:cNvGrpSpPr/>
          <p:nvPr/>
        </p:nvGrpSpPr>
        <p:grpSpPr>
          <a:xfrm>
            <a:off x="-1091592" y="322552"/>
            <a:ext cx="19650329" cy="9345845"/>
            <a:chOff x="0" y="0"/>
            <a:chExt cx="5175395" cy="2461457"/>
          </a:xfrm>
        </p:grpSpPr>
        <p:sp>
          <p:nvSpPr>
            <p:cNvPr id="3" name="Freeform 3"/>
            <p:cNvSpPr/>
            <p:nvPr/>
          </p:nvSpPr>
          <p:spPr>
            <a:xfrm>
              <a:off x="0" y="0"/>
              <a:ext cx="5175395" cy="2461457"/>
            </a:xfrm>
            <a:custGeom>
              <a:avLst/>
              <a:gdLst/>
              <a:ahLst/>
              <a:cxnLst/>
              <a:rect l="l" t="t" r="r" b="b"/>
              <a:pathLst>
                <a:path w="5175395" h="2461457">
                  <a:moveTo>
                    <a:pt x="20093" y="0"/>
                  </a:moveTo>
                  <a:lnTo>
                    <a:pt x="5155302" y="0"/>
                  </a:lnTo>
                  <a:cubicBezTo>
                    <a:pt x="5166399" y="0"/>
                    <a:pt x="5175395" y="8996"/>
                    <a:pt x="5175395" y="20093"/>
                  </a:cubicBezTo>
                  <a:lnTo>
                    <a:pt x="5175395" y="2441364"/>
                  </a:lnTo>
                  <a:cubicBezTo>
                    <a:pt x="5175395" y="2446693"/>
                    <a:pt x="5173278" y="2451804"/>
                    <a:pt x="5169510" y="2455572"/>
                  </a:cubicBezTo>
                  <a:cubicBezTo>
                    <a:pt x="5165742" y="2459340"/>
                    <a:pt x="5160631" y="2461457"/>
                    <a:pt x="5155302" y="2461457"/>
                  </a:cubicBezTo>
                  <a:lnTo>
                    <a:pt x="20093" y="2461457"/>
                  </a:lnTo>
                  <a:cubicBezTo>
                    <a:pt x="14764" y="2461457"/>
                    <a:pt x="9653" y="2459340"/>
                    <a:pt x="5885" y="2455572"/>
                  </a:cubicBezTo>
                  <a:cubicBezTo>
                    <a:pt x="2117" y="2451804"/>
                    <a:pt x="0" y="2446693"/>
                    <a:pt x="0" y="2441364"/>
                  </a:cubicBezTo>
                  <a:lnTo>
                    <a:pt x="0" y="20093"/>
                  </a:lnTo>
                  <a:cubicBezTo>
                    <a:pt x="0" y="14764"/>
                    <a:pt x="2117" y="9653"/>
                    <a:pt x="5885" y="5885"/>
                  </a:cubicBezTo>
                  <a:cubicBezTo>
                    <a:pt x="9653" y="2117"/>
                    <a:pt x="14764" y="0"/>
                    <a:pt x="20093" y="0"/>
                  </a:cubicBez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rot="-5400000">
            <a:off x="8838234" y="830163"/>
            <a:ext cx="611532" cy="18288000"/>
            <a:chOff x="0" y="0"/>
            <a:chExt cx="161062" cy="4816593"/>
          </a:xfrm>
        </p:grpSpPr>
        <p:sp>
          <p:nvSpPr>
            <p:cNvPr id="6" name="Freeform 6"/>
            <p:cNvSpPr/>
            <p:nvPr/>
          </p:nvSpPr>
          <p:spPr>
            <a:xfrm>
              <a:off x="0" y="0"/>
              <a:ext cx="161062" cy="4816592"/>
            </a:xfrm>
            <a:custGeom>
              <a:avLst/>
              <a:gdLst/>
              <a:ahLst/>
              <a:cxnLst/>
              <a:rect l="l" t="t" r="r" b="b"/>
              <a:pathLst>
                <a:path w="161062" h="4816592">
                  <a:moveTo>
                    <a:pt x="0" y="0"/>
                  </a:moveTo>
                  <a:lnTo>
                    <a:pt x="161062" y="0"/>
                  </a:lnTo>
                  <a:lnTo>
                    <a:pt x="161062" y="4816592"/>
                  </a:lnTo>
                  <a:lnTo>
                    <a:pt x="0" y="4816592"/>
                  </a:lnTo>
                  <a:close/>
                </a:path>
              </a:pathLst>
            </a:custGeom>
            <a:solidFill>
              <a:srgbClr val="009DDC"/>
            </a:solidFill>
          </p:spPr>
          <p:txBody>
            <a:bodyPr/>
            <a:lstStyle/>
            <a:p>
              <a:endParaRPr lang="en-US"/>
            </a:p>
          </p:txBody>
        </p:sp>
        <p:sp>
          <p:nvSpPr>
            <p:cNvPr id="7" name="TextBox 7"/>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8" name="Freeform 8"/>
          <p:cNvSpPr/>
          <p:nvPr/>
        </p:nvSpPr>
        <p:spPr>
          <a:xfrm>
            <a:off x="7739548" y="9668397"/>
            <a:ext cx="1988048" cy="515717"/>
          </a:xfrm>
          <a:custGeom>
            <a:avLst/>
            <a:gdLst/>
            <a:ahLst/>
            <a:cxnLst/>
            <a:rect l="l" t="t" r="r" b="b"/>
            <a:pathLst>
              <a:path w="1988048" h="515717">
                <a:moveTo>
                  <a:pt x="0" y="0"/>
                </a:moveTo>
                <a:lnTo>
                  <a:pt x="1988048" y="0"/>
                </a:lnTo>
                <a:lnTo>
                  <a:pt x="1988048" y="515717"/>
                </a:lnTo>
                <a:lnTo>
                  <a:pt x="0" y="515717"/>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383998" y="1146996"/>
            <a:ext cx="16715671" cy="7701596"/>
          </a:xfrm>
          <a:prstGeom prst="rect">
            <a:avLst/>
          </a:prstGeom>
        </p:spPr>
        <p:txBody>
          <a:bodyPr wrap="square" lIns="0" tIns="0" rIns="0" bIns="0" rtlCol="0" anchor="t">
            <a:spAutoFit/>
          </a:bodyPr>
          <a:lstStyle/>
          <a:p>
            <a:pPr algn="ctr">
              <a:lnSpc>
                <a:spcPts val="5999"/>
              </a:lnSpc>
            </a:pPr>
            <a:r>
              <a:rPr lang="en-US" sz="5000" dirty="0">
                <a:solidFill>
                  <a:srgbClr val="009DDC"/>
                </a:solidFill>
                <a:latin typeface="Gotham 4"/>
              </a:rPr>
              <a:t>VOLUNTEER IDENTITY</a:t>
            </a:r>
            <a:endParaRPr lang="en-US" dirty="0"/>
          </a:p>
          <a:p>
            <a:pPr>
              <a:lnSpc>
                <a:spcPts val="5999"/>
              </a:lnSpc>
            </a:pPr>
            <a:endParaRPr lang="en-US" sz="5000" dirty="0">
              <a:solidFill>
                <a:srgbClr val="009DDC"/>
              </a:solidFill>
              <a:latin typeface="Gotham 4"/>
            </a:endParaRPr>
          </a:p>
          <a:p>
            <a:pPr marL="571500" indent="-571500">
              <a:lnSpc>
                <a:spcPts val="5999"/>
              </a:lnSpc>
              <a:buFont typeface="Arial"/>
              <a:buChar char="•"/>
            </a:pPr>
            <a:r>
              <a:rPr lang="en-US" sz="4400" dirty="0">
                <a:solidFill>
                  <a:srgbClr val="707070"/>
                </a:solidFill>
                <a:latin typeface="Gotham 2"/>
                <a:ea typeface="Calibri"/>
                <a:cs typeface="Segoe UI"/>
              </a:rPr>
              <a:t>Use official title: Good Neighbor Ambassador</a:t>
            </a:r>
          </a:p>
          <a:p>
            <a:pPr marL="571500" indent="-571500">
              <a:lnSpc>
                <a:spcPts val="5999"/>
              </a:lnSpc>
              <a:buFont typeface="Arial"/>
              <a:buChar char="•"/>
            </a:pPr>
            <a:r>
              <a:rPr lang="en-US" sz="4400" dirty="0">
                <a:solidFill>
                  <a:srgbClr val="707070"/>
                </a:solidFill>
                <a:latin typeface="Gotham 2"/>
                <a:ea typeface="Calibri"/>
                <a:cs typeface="Segoe UI"/>
              </a:rPr>
              <a:t>Don't use: GN Ambassador, GNA, Ambassador, etc.</a:t>
            </a:r>
          </a:p>
          <a:p>
            <a:pPr marL="571500" indent="-571500">
              <a:lnSpc>
                <a:spcPts val="5999"/>
              </a:lnSpc>
              <a:buFont typeface="Arial"/>
              <a:buChar char="•"/>
            </a:pPr>
            <a:r>
              <a:rPr lang="en-US" sz="4400" dirty="0">
                <a:solidFill>
                  <a:srgbClr val="707070"/>
                </a:solidFill>
                <a:latin typeface="Gotham 2"/>
                <a:ea typeface="Calibri"/>
                <a:cs typeface="Segoe UI"/>
              </a:rPr>
              <a:t>How could your role be confused with a staff role (on purpose or accident)?</a:t>
            </a:r>
          </a:p>
          <a:p>
            <a:pPr>
              <a:lnSpc>
                <a:spcPts val="4000"/>
              </a:lnSpc>
            </a:pPr>
            <a:endParaRPr lang="en-US" sz="4400" dirty="0">
              <a:solidFill>
                <a:srgbClr val="009DDC"/>
              </a:solidFill>
              <a:latin typeface="Gotham 2"/>
              <a:ea typeface="Calibri"/>
              <a:cs typeface="Calibri"/>
            </a:endParaRPr>
          </a:p>
          <a:p>
            <a:pPr marL="1460500" lvl="2" indent="-571500">
              <a:lnSpc>
                <a:spcPts val="4000"/>
              </a:lnSpc>
              <a:buFont typeface="Arial"/>
              <a:buChar char="•"/>
            </a:pPr>
            <a:endParaRPr lang="en-US" sz="4400" dirty="0">
              <a:solidFill>
                <a:srgbClr val="666666"/>
              </a:solidFill>
              <a:latin typeface="Gotham 2"/>
              <a:ea typeface="Calibri"/>
              <a:cs typeface="Arial"/>
            </a:endParaRPr>
          </a:p>
          <a:p>
            <a:pPr marL="1460500" lvl="2" indent="-571500">
              <a:lnSpc>
                <a:spcPts val="4000"/>
              </a:lnSpc>
              <a:buFont typeface="Arial"/>
              <a:buChar char="•"/>
            </a:pPr>
            <a:endParaRPr lang="en-US" sz="4400" dirty="0">
              <a:solidFill>
                <a:srgbClr val="666666"/>
              </a:solidFill>
              <a:latin typeface="Gotham 2"/>
              <a:ea typeface="Calibri"/>
              <a:cs typeface="Arial"/>
            </a:endParaRPr>
          </a:p>
          <a:p>
            <a:pPr marL="1460500" lvl="2" indent="-571500">
              <a:lnSpc>
                <a:spcPts val="4000"/>
              </a:lnSpc>
              <a:buFont typeface="Arial"/>
              <a:buChar char="•"/>
            </a:pPr>
            <a:endParaRPr lang="en-US" sz="4400" dirty="0">
              <a:solidFill>
                <a:srgbClr val="666666"/>
              </a:solidFill>
              <a:latin typeface="Gotham 2"/>
              <a:cs typeface="Arial"/>
            </a:endParaRPr>
          </a:p>
          <a:p>
            <a:pPr>
              <a:lnSpc>
                <a:spcPts val="4000"/>
              </a:lnSpc>
            </a:pPr>
            <a:endParaRPr lang="en-US" sz="4400" dirty="0">
              <a:solidFill>
                <a:srgbClr val="000000"/>
              </a:solidFill>
              <a:latin typeface="Gotham 2"/>
              <a:cs typeface="Segoe UI"/>
            </a:endParaRPr>
          </a:p>
          <a:p>
            <a:pPr marL="863600" lvl="1" indent="-431800">
              <a:lnSpc>
                <a:spcPts val="4000"/>
              </a:lnSpc>
              <a:buFont typeface="Arial"/>
              <a:buChar char="•"/>
            </a:pPr>
            <a:endParaRPr lang="en-US" sz="4400" dirty="0">
              <a:solidFill>
                <a:srgbClr val="666666"/>
              </a:solidFill>
              <a:latin typeface="Gotham 2"/>
              <a:cs typeface="Arial"/>
            </a:endParaRPr>
          </a:p>
        </p:txBody>
      </p:sp>
      <p:sp>
        <p:nvSpPr>
          <p:cNvPr id="12" name="Freeform 9">
            <a:extLst>
              <a:ext uri="{FF2B5EF4-FFF2-40B4-BE49-F238E27FC236}">
                <a16:creationId xmlns:a16="http://schemas.microsoft.com/office/drawing/2014/main" id="{DD2F7D7E-AC24-38CD-41C8-0671F4A1DEF9}"/>
              </a:ext>
            </a:extLst>
          </p:cNvPr>
          <p:cNvSpPr/>
          <p:nvPr/>
        </p:nvSpPr>
        <p:spPr>
          <a:xfrm>
            <a:off x="12197819" y="5610814"/>
            <a:ext cx="6090181" cy="4057583"/>
          </a:xfrm>
          <a:custGeom>
            <a:avLst/>
            <a:gdLst/>
            <a:ahLst/>
            <a:cxnLst/>
            <a:rect l="l" t="t" r="r" b="b"/>
            <a:pathLst>
              <a:path w="6090181" h="4057583">
                <a:moveTo>
                  <a:pt x="0" y="0"/>
                </a:moveTo>
                <a:lnTo>
                  <a:pt x="6090181" y="0"/>
                </a:lnTo>
                <a:lnTo>
                  <a:pt x="6090181" y="4057583"/>
                </a:lnTo>
                <a:lnTo>
                  <a:pt x="0" y="405758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5414256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E9C31E"/>
        </a:solidFill>
        <a:effectLst/>
      </p:bgPr>
    </p:bg>
    <p:spTree>
      <p:nvGrpSpPr>
        <p:cNvPr id="1" name=""/>
        <p:cNvGrpSpPr/>
        <p:nvPr/>
      </p:nvGrpSpPr>
      <p:grpSpPr>
        <a:xfrm>
          <a:off x="0" y="0"/>
          <a:ext cx="0" cy="0"/>
          <a:chOff x="0" y="0"/>
          <a:chExt cx="0" cy="0"/>
        </a:xfrm>
      </p:grpSpPr>
      <p:grpSp>
        <p:nvGrpSpPr>
          <p:cNvPr id="2" name="Group 2"/>
          <p:cNvGrpSpPr/>
          <p:nvPr/>
        </p:nvGrpSpPr>
        <p:grpSpPr>
          <a:xfrm>
            <a:off x="-1091592" y="322552"/>
            <a:ext cx="19650329" cy="9345845"/>
            <a:chOff x="0" y="0"/>
            <a:chExt cx="5175395" cy="2461457"/>
          </a:xfrm>
        </p:grpSpPr>
        <p:sp>
          <p:nvSpPr>
            <p:cNvPr id="3" name="Freeform 3"/>
            <p:cNvSpPr/>
            <p:nvPr/>
          </p:nvSpPr>
          <p:spPr>
            <a:xfrm>
              <a:off x="0" y="0"/>
              <a:ext cx="5175395" cy="2461457"/>
            </a:xfrm>
            <a:custGeom>
              <a:avLst/>
              <a:gdLst/>
              <a:ahLst/>
              <a:cxnLst/>
              <a:rect l="l" t="t" r="r" b="b"/>
              <a:pathLst>
                <a:path w="5175395" h="2461457">
                  <a:moveTo>
                    <a:pt x="20093" y="0"/>
                  </a:moveTo>
                  <a:lnTo>
                    <a:pt x="5155302" y="0"/>
                  </a:lnTo>
                  <a:cubicBezTo>
                    <a:pt x="5166399" y="0"/>
                    <a:pt x="5175395" y="8996"/>
                    <a:pt x="5175395" y="20093"/>
                  </a:cubicBezTo>
                  <a:lnTo>
                    <a:pt x="5175395" y="2441364"/>
                  </a:lnTo>
                  <a:cubicBezTo>
                    <a:pt x="5175395" y="2446693"/>
                    <a:pt x="5173278" y="2451804"/>
                    <a:pt x="5169510" y="2455572"/>
                  </a:cubicBezTo>
                  <a:cubicBezTo>
                    <a:pt x="5165742" y="2459340"/>
                    <a:pt x="5160631" y="2461457"/>
                    <a:pt x="5155302" y="2461457"/>
                  </a:cubicBezTo>
                  <a:lnTo>
                    <a:pt x="20093" y="2461457"/>
                  </a:lnTo>
                  <a:cubicBezTo>
                    <a:pt x="14764" y="2461457"/>
                    <a:pt x="9653" y="2459340"/>
                    <a:pt x="5885" y="2455572"/>
                  </a:cubicBezTo>
                  <a:cubicBezTo>
                    <a:pt x="2117" y="2451804"/>
                    <a:pt x="0" y="2446693"/>
                    <a:pt x="0" y="2441364"/>
                  </a:cubicBezTo>
                  <a:lnTo>
                    <a:pt x="0" y="20093"/>
                  </a:lnTo>
                  <a:cubicBezTo>
                    <a:pt x="0" y="14764"/>
                    <a:pt x="2117" y="9653"/>
                    <a:pt x="5885" y="5885"/>
                  </a:cubicBezTo>
                  <a:cubicBezTo>
                    <a:pt x="9653" y="2117"/>
                    <a:pt x="14764" y="0"/>
                    <a:pt x="20093" y="0"/>
                  </a:cubicBez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rot="-5400000">
            <a:off x="8838234" y="830163"/>
            <a:ext cx="611532" cy="18288000"/>
            <a:chOff x="0" y="0"/>
            <a:chExt cx="161062" cy="4816593"/>
          </a:xfrm>
        </p:grpSpPr>
        <p:sp>
          <p:nvSpPr>
            <p:cNvPr id="6" name="Freeform 6"/>
            <p:cNvSpPr/>
            <p:nvPr/>
          </p:nvSpPr>
          <p:spPr>
            <a:xfrm>
              <a:off x="0" y="0"/>
              <a:ext cx="161062" cy="4816592"/>
            </a:xfrm>
            <a:custGeom>
              <a:avLst/>
              <a:gdLst/>
              <a:ahLst/>
              <a:cxnLst/>
              <a:rect l="l" t="t" r="r" b="b"/>
              <a:pathLst>
                <a:path w="161062" h="4816592">
                  <a:moveTo>
                    <a:pt x="0" y="0"/>
                  </a:moveTo>
                  <a:lnTo>
                    <a:pt x="161062" y="0"/>
                  </a:lnTo>
                  <a:lnTo>
                    <a:pt x="161062" y="4816592"/>
                  </a:lnTo>
                  <a:lnTo>
                    <a:pt x="0" y="4816592"/>
                  </a:lnTo>
                  <a:close/>
                </a:path>
              </a:pathLst>
            </a:custGeom>
            <a:solidFill>
              <a:srgbClr val="009DDC"/>
            </a:solidFill>
          </p:spPr>
          <p:txBody>
            <a:bodyPr/>
            <a:lstStyle/>
            <a:p>
              <a:endParaRPr lang="en-US"/>
            </a:p>
          </p:txBody>
        </p:sp>
        <p:sp>
          <p:nvSpPr>
            <p:cNvPr id="7" name="TextBox 7"/>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8" name="Freeform 8"/>
          <p:cNvSpPr/>
          <p:nvPr/>
        </p:nvSpPr>
        <p:spPr>
          <a:xfrm>
            <a:off x="7739548" y="9668397"/>
            <a:ext cx="1988048" cy="515717"/>
          </a:xfrm>
          <a:custGeom>
            <a:avLst/>
            <a:gdLst/>
            <a:ahLst/>
            <a:cxnLst/>
            <a:rect l="l" t="t" r="r" b="b"/>
            <a:pathLst>
              <a:path w="1988048" h="515717">
                <a:moveTo>
                  <a:pt x="0" y="0"/>
                </a:moveTo>
                <a:lnTo>
                  <a:pt x="1988048" y="0"/>
                </a:lnTo>
                <a:lnTo>
                  <a:pt x="1988048" y="515717"/>
                </a:lnTo>
                <a:lnTo>
                  <a:pt x="0" y="515717"/>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383998" y="1146996"/>
            <a:ext cx="16715671" cy="11548803"/>
          </a:xfrm>
          <a:prstGeom prst="rect">
            <a:avLst/>
          </a:prstGeom>
        </p:spPr>
        <p:txBody>
          <a:bodyPr wrap="square" lIns="0" tIns="0" rIns="0" bIns="0" rtlCol="0" anchor="t">
            <a:spAutoFit/>
          </a:bodyPr>
          <a:lstStyle/>
          <a:p>
            <a:pPr algn="ctr">
              <a:lnSpc>
                <a:spcPts val="5999"/>
              </a:lnSpc>
            </a:pPr>
            <a:r>
              <a:rPr lang="en-US" sz="5000" dirty="0">
                <a:solidFill>
                  <a:srgbClr val="009DDC"/>
                </a:solidFill>
                <a:latin typeface="Gotham 4"/>
              </a:rPr>
              <a:t>PREFERRED TERMINOLOGY</a:t>
            </a:r>
          </a:p>
          <a:p>
            <a:pPr>
              <a:lnSpc>
                <a:spcPts val="5999"/>
              </a:lnSpc>
            </a:pPr>
            <a:endParaRPr lang="en-US" sz="5000" dirty="0">
              <a:solidFill>
                <a:srgbClr val="009DDC"/>
              </a:solidFill>
              <a:latin typeface="Gotham 4"/>
            </a:endParaRPr>
          </a:p>
          <a:p>
            <a:pPr>
              <a:lnSpc>
                <a:spcPts val="5999"/>
              </a:lnSpc>
            </a:pPr>
            <a:r>
              <a:rPr lang="en-US" sz="4400" dirty="0">
                <a:solidFill>
                  <a:srgbClr val="707070"/>
                </a:solidFill>
                <a:latin typeface="Gotham 2"/>
                <a:ea typeface="Calibri"/>
                <a:cs typeface="Segoe UI"/>
              </a:rPr>
              <a:t>Why are these preferred? What alternatives are not preferred?</a:t>
            </a:r>
          </a:p>
          <a:p>
            <a:pPr marL="1028700" lvl="1" indent="-571500">
              <a:lnSpc>
                <a:spcPts val="5999"/>
              </a:lnSpc>
              <a:buFont typeface="Arial"/>
              <a:buChar char="•"/>
            </a:pPr>
            <a:r>
              <a:rPr lang="en-US" sz="4400" dirty="0">
                <a:solidFill>
                  <a:srgbClr val="707070"/>
                </a:solidFill>
                <a:latin typeface="Gotham 2"/>
                <a:ea typeface="Calibri"/>
                <a:cs typeface="Segoe UI"/>
              </a:rPr>
              <a:t>Christian</a:t>
            </a:r>
          </a:p>
          <a:p>
            <a:pPr marL="1028700" lvl="1" indent="-571500">
              <a:lnSpc>
                <a:spcPts val="5999"/>
              </a:lnSpc>
              <a:buFont typeface="Arial"/>
              <a:buChar char="•"/>
            </a:pPr>
            <a:r>
              <a:rPr lang="en-US" sz="4400" dirty="0">
                <a:solidFill>
                  <a:srgbClr val="707070"/>
                </a:solidFill>
                <a:latin typeface="Gotham 2"/>
                <a:ea typeface="Calibri"/>
                <a:cs typeface="Segoe UI"/>
              </a:rPr>
              <a:t>Refugees and other vulnerable immigrants</a:t>
            </a:r>
          </a:p>
          <a:p>
            <a:pPr marL="1028700" lvl="1" indent="-571500">
              <a:lnSpc>
                <a:spcPts val="5999"/>
              </a:lnSpc>
              <a:buFont typeface="Arial"/>
              <a:buChar char="•"/>
            </a:pPr>
            <a:r>
              <a:rPr lang="en-US" sz="4400" dirty="0">
                <a:solidFill>
                  <a:srgbClr val="707070"/>
                </a:solidFill>
                <a:latin typeface="Gotham 2"/>
                <a:ea typeface="Calibri"/>
                <a:cs typeface="Segoe UI"/>
              </a:rPr>
              <a:t>Local [World Relief] Office</a:t>
            </a:r>
          </a:p>
          <a:p>
            <a:pPr marL="1028700" lvl="1" indent="-571500">
              <a:lnSpc>
                <a:spcPts val="5999"/>
              </a:lnSpc>
              <a:buFont typeface="Arial"/>
              <a:buChar char="•"/>
            </a:pPr>
            <a:r>
              <a:rPr lang="en-US" sz="4400" dirty="0">
                <a:solidFill>
                  <a:srgbClr val="707070"/>
                </a:solidFill>
                <a:latin typeface="Gotham 2"/>
                <a:ea typeface="Calibri"/>
                <a:cs typeface="Segoe UI"/>
              </a:rPr>
              <a:t>Those experiencing poverty</a:t>
            </a:r>
          </a:p>
          <a:p>
            <a:pPr marL="1028700" lvl="1" indent="-571500">
              <a:lnSpc>
                <a:spcPts val="5999"/>
              </a:lnSpc>
              <a:buFont typeface="Arial"/>
              <a:buChar char="•"/>
            </a:pPr>
            <a:r>
              <a:rPr lang="en-US" sz="4400" dirty="0">
                <a:solidFill>
                  <a:srgbClr val="707070"/>
                </a:solidFill>
                <a:latin typeface="Gotham 2"/>
                <a:ea typeface="Calibri"/>
                <a:cs typeface="Segoe UI"/>
              </a:rPr>
              <a:t>Developing country</a:t>
            </a:r>
          </a:p>
          <a:p>
            <a:pPr marL="1028700" lvl="1" indent="-571500">
              <a:lnSpc>
                <a:spcPts val="5999"/>
              </a:lnSpc>
              <a:buFont typeface="Arial"/>
              <a:buChar char="•"/>
            </a:pPr>
            <a:r>
              <a:rPr lang="en-US" sz="4400" dirty="0">
                <a:solidFill>
                  <a:srgbClr val="707070"/>
                </a:solidFill>
                <a:latin typeface="Gotham 2"/>
                <a:ea typeface="Calibri"/>
                <a:cs typeface="Segoe UI"/>
              </a:rPr>
              <a:t>Good Neighbor Team</a:t>
            </a:r>
          </a:p>
          <a:p>
            <a:pPr marL="1028700" lvl="1" indent="-571500">
              <a:lnSpc>
                <a:spcPts val="5999"/>
              </a:lnSpc>
              <a:buFont typeface="Arial"/>
              <a:buChar char="•"/>
            </a:pPr>
            <a:r>
              <a:rPr lang="en-US" sz="4400" dirty="0">
                <a:solidFill>
                  <a:srgbClr val="707070"/>
                </a:solidFill>
                <a:latin typeface="Gotham 2"/>
                <a:ea typeface="Calibri"/>
                <a:cs typeface="Segoe UI"/>
              </a:rPr>
              <a:t>Church members/leaders</a:t>
            </a:r>
          </a:p>
          <a:p>
            <a:pPr>
              <a:lnSpc>
                <a:spcPts val="4000"/>
              </a:lnSpc>
            </a:pPr>
            <a:endParaRPr lang="en-US" sz="4400" dirty="0">
              <a:solidFill>
                <a:srgbClr val="009DDC"/>
              </a:solidFill>
              <a:latin typeface="Gotham 2"/>
              <a:ea typeface="Calibri"/>
              <a:cs typeface="Calibri"/>
            </a:endParaRPr>
          </a:p>
          <a:p>
            <a:pPr marL="1460500" lvl="2" indent="-571500">
              <a:lnSpc>
                <a:spcPts val="4000"/>
              </a:lnSpc>
              <a:buFont typeface="Arial"/>
              <a:buChar char="•"/>
            </a:pPr>
            <a:endParaRPr lang="en-US" sz="4400" dirty="0">
              <a:solidFill>
                <a:srgbClr val="666666"/>
              </a:solidFill>
              <a:latin typeface="Gotham 2"/>
              <a:ea typeface="Calibri"/>
              <a:cs typeface="Arial"/>
            </a:endParaRPr>
          </a:p>
          <a:p>
            <a:pPr marL="1460500" lvl="2" indent="-571500">
              <a:lnSpc>
                <a:spcPts val="4000"/>
              </a:lnSpc>
              <a:buFont typeface="Arial"/>
              <a:buChar char="•"/>
            </a:pPr>
            <a:endParaRPr lang="en-US" sz="4400" dirty="0">
              <a:solidFill>
                <a:srgbClr val="666666"/>
              </a:solidFill>
              <a:latin typeface="Gotham 2"/>
              <a:ea typeface="Calibri"/>
              <a:cs typeface="Arial"/>
            </a:endParaRPr>
          </a:p>
          <a:p>
            <a:pPr marL="1460500" lvl="2" indent="-571500">
              <a:lnSpc>
                <a:spcPts val="4000"/>
              </a:lnSpc>
              <a:buFont typeface="Arial"/>
              <a:buChar char="•"/>
            </a:pPr>
            <a:endParaRPr lang="en-US" sz="4400" dirty="0">
              <a:solidFill>
                <a:srgbClr val="666666"/>
              </a:solidFill>
              <a:latin typeface="Gotham 2"/>
              <a:ea typeface="Calibri"/>
              <a:cs typeface="Arial"/>
            </a:endParaRPr>
          </a:p>
          <a:p>
            <a:pPr>
              <a:lnSpc>
                <a:spcPts val="4000"/>
              </a:lnSpc>
            </a:pPr>
            <a:endParaRPr lang="en-US" sz="4400" dirty="0">
              <a:solidFill>
                <a:srgbClr val="000000"/>
              </a:solidFill>
              <a:latin typeface="Gotham 2"/>
              <a:ea typeface="Calibri"/>
              <a:cs typeface="Segoe UI"/>
            </a:endParaRPr>
          </a:p>
          <a:p>
            <a:pPr marL="863600" lvl="1" indent="-431800">
              <a:lnSpc>
                <a:spcPts val="4000"/>
              </a:lnSpc>
              <a:buFont typeface="Arial"/>
              <a:buChar char="•"/>
            </a:pPr>
            <a:endParaRPr lang="en-US" sz="4400" dirty="0">
              <a:solidFill>
                <a:srgbClr val="666666"/>
              </a:solidFill>
              <a:latin typeface="Gotham 2"/>
              <a:cs typeface="Arial"/>
            </a:endParaRPr>
          </a:p>
        </p:txBody>
      </p:sp>
    </p:spTree>
    <p:extLst>
      <p:ext uri="{BB962C8B-B14F-4D97-AF65-F5344CB8AC3E}">
        <p14:creationId xmlns:p14="http://schemas.microsoft.com/office/powerpoint/2010/main" val="23878369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9DDC"/>
        </a:solidFill>
        <a:effectLst/>
      </p:bgPr>
    </p:bg>
    <p:spTree>
      <p:nvGrpSpPr>
        <p:cNvPr id="1" name=""/>
        <p:cNvGrpSpPr/>
        <p:nvPr/>
      </p:nvGrpSpPr>
      <p:grpSpPr>
        <a:xfrm>
          <a:off x="0" y="0"/>
          <a:ext cx="0" cy="0"/>
          <a:chOff x="0" y="0"/>
          <a:chExt cx="0" cy="0"/>
        </a:xfrm>
      </p:grpSpPr>
      <p:sp>
        <p:nvSpPr>
          <p:cNvPr id="2" name="Freeform 2"/>
          <p:cNvSpPr/>
          <p:nvPr/>
        </p:nvSpPr>
        <p:spPr>
          <a:xfrm>
            <a:off x="3252279" y="2377620"/>
            <a:ext cx="11783442" cy="7909380"/>
          </a:xfrm>
          <a:custGeom>
            <a:avLst/>
            <a:gdLst/>
            <a:ahLst/>
            <a:cxnLst/>
            <a:rect l="l" t="t" r="r" b="b"/>
            <a:pathLst>
              <a:path w="11783442" h="7909380">
                <a:moveTo>
                  <a:pt x="0" y="0"/>
                </a:moveTo>
                <a:lnTo>
                  <a:pt x="11783442" y="0"/>
                </a:lnTo>
                <a:lnTo>
                  <a:pt x="11783442" y="7909380"/>
                </a:lnTo>
                <a:lnTo>
                  <a:pt x="0" y="7909380"/>
                </a:lnTo>
                <a:lnTo>
                  <a:pt x="0" y="0"/>
                </a:lnTo>
                <a:close/>
              </a:path>
            </a:pathLst>
          </a:custGeom>
          <a:blipFill>
            <a:blip r:embed="rId2"/>
            <a:stretch>
              <a:fillRect/>
            </a:stretch>
          </a:blipFill>
        </p:spPr>
        <p:txBody>
          <a:bodyPr/>
          <a:lstStyle/>
          <a:p>
            <a:endParaRPr lang="en-US"/>
          </a:p>
        </p:txBody>
      </p:sp>
      <p:sp>
        <p:nvSpPr>
          <p:cNvPr id="4" name="Freeform 4"/>
          <p:cNvSpPr/>
          <p:nvPr/>
        </p:nvSpPr>
        <p:spPr>
          <a:xfrm>
            <a:off x="13926774" y="9107337"/>
            <a:ext cx="3580646" cy="928850"/>
          </a:xfrm>
          <a:custGeom>
            <a:avLst/>
            <a:gdLst/>
            <a:ahLst/>
            <a:cxnLst/>
            <a:rect l="l" t="t" r="r" b="b"/>
            <a:pathLst>
              <a:path w="3580646" h="928850">
                <a:moveTo>
                  <a:pt x="0" y="0"/>
                </a:moveTo>
                <a:lnTo>
                  <a:pt x="3580646" y="0"/>
                </a:lnTo>
                <a:lnTo>
                  <a:pt x="3580646" y="928850"/>
                </a:lnTo>
                <a:lnTo>
                  <a:pt x="0" y="928850"/>
                </a:lnTo>
                <a:lnTo>
                  <a:pt x="0" y="0"/>
                </a:lnTo>
                <a:close/>
              </a:path>
            </a:pathLst>
          </a:custGeom>
          <a:blipFill>
            <a:blip r:embed="rId3"/>
            <a:stretch>
              <a:fillRect/>
            </a:stretch>
          </a:blipFill>
        </p:spPr>
        <p:txBody>
          <a:bodyPr/>
          <a:lstStyle/>
          <a:p>
            <a:endParaRPr lang="en-US"/>
          </a:p>
        </p:txBody>
      </p:sp>
      <p:sp>
        <p:nvSpPr>
          <p:cNvPr id="6" name="TextBox 10">
            <a:extLst>
              <a:ext uri="{FF2B5EF4-FFF2-40B4-BE49-F238E27FC236}">
                <a16:creationId xmlns:a16="http://schemas.microsoft.com/office/drawing/2014/main" id="{B8E95A63-F071-7E8A-B0F5-15A23DE385E1}"/>
              </a:ext>
            </a:extLst>
          </p:cNvPr>
          <p:cNvSpPr txBox="1"/>
          <p:nvPr/>
        </p:nvSpPr>
        <p:spPr>
          <a:xfrm>
            <a:off x="785051" y="1146996"/>
            <a:ext cx="16715671" cy="3597908"/>
          </a:xfrm>
          <a:prstGeom prst="rect">
            <a:avLst/>
          </a:prstGeom>
        </p:spPr>
        <p:txBody>
          <a:bodyPr wrap="square" lIns="0" tIns="0" rIns="0" bIns="0" rtlCol="0" anchor="t">
            <a:spAutoFit/>
          </a:bodyPr>
          <a:lstStyle/>
          <a:p>
            <a:pPr algn="ctr">
              <a:lnSpc>
                <a:spcPts val="5999"/>
              </a:lnSpc>
            </a:pPr>
            <a:r>
              <a:rPr lang="en-US" sz="5000" dirty="0">
                <a:solidFill>
                  <a:schemeClr val="bg1"/>
                </a:solidFill>
                <a:latin typeface="Gotham 4"/>
              </a:rPr>
              <a:t>Congratulations on becoming a</a:t>
            </a:r>
            <a:endParaRPr lang="en-US" dirty="0">
              <a:solidFill>
                <a:schemeClr val="bg1"/>
              </a:solidFill>
            </a:endParaRPr>
          </a:p>
          <a:p>
            <a:pPr algn="ctr">
              <a:lnSpc>
                <a:spcPts val="5999"/>
              </a:lnSpc>
            </a:pPr>
            <a:r>
              <a:rPr lang="en-US" sz="5000" dirty="0">
                <a:solidFill>
                  <a:schemeClr val="bg1"/>
                </a:solidFill>
                <a:latin typeface="Gotham 4"/>
              </a:rPr>
              <a:t>Good Neighbor Ambassador!</a:t>
            </a:r>
            <a:endParaRPr lang="en-US">
              <a:solidFill>
                <a:schemeClr val="bg1"/>
              </a:solidFill>
            </a:endParaRPr>
          </a:p>
          <a:p>
            <a:pPr>
              <a:lnSpc>
                <a:spcPts val="5999"/>
              </a:lnSpc>
            </a:pPr>
            <a:endParaRPr lang="en-US" sz="5000" dirty="0">
              <a:solidFill>
                <a:srgbClr val="009DDC"/>
              </a:solidFill>
              <a:latin typeface="Gotham 4"/>
            </a:endParaRPr>
          </a:p>
          <a:p>
            <a:pPr>
              <a:lnSpc>
                <a:spcPts val="5999"/>
              </a:lnSpc>
            </a:pPr>
            <a:endParaRPr lang="en-US" sz="4400" dirty="0">
              <a:solidFill>
                <a:srgbClr val="666666"/>
              </a:solidFill>
              <a:latin typeface="Gotham 2"/>
              <a:ea typeface="Calibri"/>
              <a:cs typeface="Calibri"/>
            </a:endParaRPr>
          </a:p>
          <a:p>
            <a:pPr marL="863600" lvl="1" indent="-431800">
              <a:lnSpc>
                <a:spcPts val="4000"/>
              </a:lnSpc>
              <a:buFont typeface="Arial"/>
              <a:buChar char="•"/>
            </a:pPr>
            <a:endParaRPr lang="en-US" sz="4400" dirty="0">
              <a:solidFill>
                <a:srgbClr val="666666"/>
              </a:solidFill>
              <a:latin typeface="Gotham 2"/>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0287000"/>
          </a:xfrm>
          <a:prstGeom prst="rect">
            <a:avLst/>
          </a:prstGeom>
          <a:solidFill>
            <a:srgbClr val="009DDC">
              <a:alpha val="80000"/>
            </a:srgbClr>
          </a:solidFill>
        </p:spPr>
        <p:txBody>
          <a:bodyPr/>
          <a:lstStyle/>
          <a:p>
            <a:endParaRPr lang="en-US"/>
          </a:p>
        </p:txBody>
      </p:sp>
      <p:grpSp>
        <p:nvGrpSpPr>
          <p:cNvPr id="3" name="Group 3"/>
          <p:cNvGrpSpPr/>
          <p:nvPr/>
        </p:nvGrpSpPr>
        <p:grpSpPr>
          <a:xfrm>
            <a:off x="0" y="503172"/>
            <a:ext cx="221007" cy="9379193"/>
            <a:chOff x="0" y="0"/>
            <a:chExt cx="58208" cy="2470240"/>
          </a:xfrm>
        </p:grpSpPr>
        <p:sp>
          <p:nvSpPr>
            <p:cNvPr id="4" name="Freeform 4"/>
            <p:cNvSpPr/>
            <p:nvPr/>
          </p:nvSpPr>
          <p:spPr>
            <a:xfrm>
              <a:off x="0" y="0"/>
              <a:ext cx="58208" cy="2470240"/>
            </a:xfrm>
            <a:custGeom>
              <a:avLst/>
              <a:gdLst/>
              <a:ahLst/>
              <a:cxnLst/>
              <a:rect l="l" t="t" r="r" b="b"/>
              <a:pathLst>
                <a:path w="58208" h="2470240">
                  <a:moveTo>
                    <a:pt x="0" y="0"/>
                  </a:moveTo>
                  <a:lnTo>
                    <a:pt x="58208" y="0"/>
                  </a:lnTo>
                  <a:lnTo>
                    <a:pt x="58208" y="2470240"/>
                  </a:lnTo>
                  <a:lnTo>
                    <a:pt x="0" y="2470240"/>
                  </a:lnTo>
                  <a:close/>
                </a:path>
              </a:pathLst>
            </a:custGeom>
            <a:solidFill>
              <a:srgbClr val="E9C31E"/>
            </a:solidFill>
          </p:spPr>
          <p:txBody>
            <a:bodyPr/>
            <a:lstStyle/>
            <a:p>
              <a:endParaRPr lang="en-US"/>
            </a:p>
          </p:txBody>
        </p:sp>
        <p:sp>
          <p:nvSpPr>
            <p:cNvPr id="5" name="TextBox 5"/>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6" name="Freeform 6"/>
          <p:cNvSpPr/>
          <p:nvPr/>
        </p:nvSpPr>
        <p:spPr>
          <a:xfrm>
            <a:off x="1171175" y="3457408"/>
            <a:ext cx="1233018" cy="1233018"/>
          </a:xfrm>
          <a:custGeom>
            <a:avLst/>
            <a:gdLst/>
            <a:ahLst/>
            <a:cxnLst/>
            <a:rect l="l" t="t" r="r" b="b"/>
            <a:pathLst>
              <a:path w="1233018" h="1233018">
                <a:moveTo>
                  <a:pt x="0" y="0"/>
                </a:moveTo>
                <a:lnTo>
                  <a:pt x="1233018" y="0"/>
                </a:lnTo>
                <a:lnTo>
                  <a:pt x="1233018" y="1233018"/>
                </a:lnTo>
                <a:lnTo>
                  <a:pt x="0" y="12330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171175" y="5351374"/>
            <a:ext cx="1233018" cy="1233018"/>
          </a:xfrm>
          <a:custGeom>
            <a:avLst/>
            <a:gdLst/>
            <a:ahLst/>
            <a:cxnLst/>
            <a:rect l="l" t="t" r="r" b="b"/>
            <a:pathLst>
              <a:path w="1233018" h="1233018">
                <a:moveTo>
                  <a:pt x="0" y="0"/>
                </a:moveTo>
                <a:lnTo>
                  <a:pt x="1233018" y="0"/>
                </a:lnTo>
                <a:lnTo>
                  <a:pt x="1233018" y="1233017"/>
                </a:lnTo>
                <a:lnTo>
                  <a:pt x="0" y="12330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171175" y="7400656"/>
            <a:ext cx="1233018" cy="1233018"/>
          </a:xfrm>
          <a:custGeom>
            <a:avLst/>
            <a:gdLst/>
            <a:ahLst/>
            <a:cxnLst/>
            <a:rect l="l" t="t" r="r" b="b"/>
            <a:pathLst>
              <a:path w="1233018" h="1233018">
                <a:moveTo>
                  <a:pt x="0" y="0"/>
                </a:moveTo>
                <a:lnTo>
                  <a:pt x="1233018" y="0"/>
                </a:lnTo>
                <a:lnTo>
                  <a:pt x="1233018" y="1233017"/>
                </a:lnTo>
                <a:lnTo>
                  <a:pt x="0" y="12330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9" name="Group 9"/>
          <p:cNvGrpSpPr/>
          <p:nvPr/>
        </p:nvGrpSpPr>
        <p:grpSpPr>
          <a:xfrm>
            <a:off x="221007" y="503172"/>
            <a:ext cx="17602981" cy="9379193"/>
            <a:chOff x="0" y="0"/>
            <a:chExt cx="4636176" cy="2470240"/>
          </a:xfrm>
        </p:grpSpPr>
        <p:sp>
          <p:nvSpPr>
            <p:cNvPr id="10" name="Freeform 10"/>
            <p:cNvSpPr/>
            <p:nvPr/>
          </p:nvSpPr>
          <p:spPr>
            <a:xfrm>
              <a:off x="0" y="0"/>
              <a:ext cx="4636176" cy="2470240"/>
            </a:xfrm>
            <a:custGeom>
              <a:avLst/>
              <a:gdLst/>
              <a:ahLst/>
              <a:cxnLst/>
              <a:rect l="l" t="t" r="r" b="b"/>
              <a:pathLst>
                <a:path w="4636176" h="2470240">
                  <a:moveTo>
                    <a:pt x="0" y="0"/>
                  </a:moveTo>
                  <a:lnTo>
                    <a:pt x="4636176" y="0"/>
                  </a:lnTo>
                  <a:lnTo>
                    <a:pt x="4636176" y="2470240"/>
                  </a:lnTo>
                  <a:lnTo>
                    <a:pt x="0" y="2470240"/>
                  </a:lnTo>
                  <a:close/>
                </a:path>
              </a:pathLst>
            </a:custGeom>
            <a:solidFill>
              <a:srgbClr val="FFFFFF"/>
            </a:solidFill>
          </p:spPr>
          <p:txBody>
            <a:bodyPr/>
            <a:lstStyle/>
            <a:p>
              <a:endParaRPr lang="en-US"/>
            </a:p>
          </p:txBody>
        </p:sp>
        <p:sp>
          <p:nvSpPr>
            <p:cNvPr id="11" name="TextBox 11"/>
            <p:cNvSpPr txBox="1"/>
            <p:nvPr/>
          </p:nvSpPr>
          <p:spPr>
            <a:xfrm>
              <a:off x="0" y="-47625"/>
              <a:ext cx="812800" cy="860425"/>
            </a:xfrm>
            <a:prstGeom prst="rect">
              <a:avLst/>
            </a:prstGeom>
          </p:spPr>
          <p:txBody>
            <a:bodyPr lIns="50800" tIns="50800" rIns="50800" bIns="50800" rtlCol="0" anchor="ctr"/>
            <a:lstStyle/>
            <a:p>
              <a:pPr marL="518158" lvl="1" indent="-259079" algn="ctr">
                <a:lnSpc>
                  <a:spcPts val="3359"/>
                </a:lnSpc>
                <a:buFont typeface="Arial"/>
                <a:buChar char="•"/>
              </a:pPr>
              <a:endParaRPr/>
            </a:p>
          </p:txBody>
        </p:sp>
      </p:grpSp>
      <p:sp>
        <p:nvSpPr>
          <p:cNvPr id="12" name="Freeform 12"/>
          <p:cNvSpPr/>
          <p:nvPr/>
        </p:nvSpPr>
        <p:spPr>
          <a:xfrm flipH="1">
            <a:off x="14813173" y="6584391"/>
            <a:ext cx="2733540" cy="3054235"/>
          </a:xfrm>
          <a:custGeom>
            <a:avLst/>
            <a:gdLst/>
            <a:ahLst/>
            <a:cxnLst/>
            <a:rect l="l" t="t" r="r" b="b"/>
            <a:pathLst>
              <a:path w="2733540" h="3054235">
                <a:moveTo>
                  <a:pt x="2733540" y="0"/>
                </a:moveTo>
                <a:lnTo>
                  <a:pt x="0" y="0"/>
                </a:lnTo>
                <a:lnTo>
                  <a:pt x="0" y="3054235"/>
                </a:lnTo>
                <a:lnTo>
                  <a:pt x="2733540" y="3054235"/>
                </a:lnTo>
                <a:lnTo>
                  <a:pt x="273354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TextBox 13"/>
          <p:cNvSpPr txBox="1"/>
          <p:nvPr/>
        </p:nvSpPr>
        <p:spPr>
          <a:xfrm>
            <a:off x="1171175" y="2794084"/>
            <a:ext cx="15633559" cy="2793673"/>
          </a:xfrm>
          <a:prstGeom prst="rect">
            <a:avLst/>
          </a:prstGeom>
        </p:spPr>
        <p:txBody>
          <a:bodyPr lIns="0" tIns="0" rIns="0" bIns="0" rtlCol="0" anchor="t">
            <a:spAutoFit/>
          </a:bodyPr>
          <a:lstStyle/>
          <a:p>
            <a:pPr>
              <a:lnSpc>
                <a:spcPts val="5599"/>
              </a:lnSpc>
            </a:pPr>
            <a:r>
              <a:rPr lang="en-US" sz="3950" dirty="0">
                <a:solidFill>
                  <a:srgbClr val="009DDC"/>
                </a:solidFill>
                <a:latin typeface="Gotham 3"/>
              </a:rPr>
              <a:t>Ambassador as an advocate for refugees</a:t>
            </a:r>
          </a:p>
          <a:p>
            <a:pPr marL="862965" lvl="1" indent="-431800">
              <a:lnSpc>
                <a:spcPts val="5599"/>
              </a:lnSpc>
              <a:buFont typeface="Arial"/>
              <a:buChar char="•"/>
            </a:pPr>
            <a:r>
              <a:rPr lang="en-US" sz="3950" dirty="0">
                <a:solidFill>
                  <a:srgbClr val="666666"/>
                </a:solidFill>
                <a:latin typeface="Gotham 3"/>
              </a:rPr>
              <a:t>Advocating for the most vulnerable</a:t>
            </a:r>
          </a:p>
          <a:p>
            <a:pPr marL="862965" lvl="1" indent="-431800">
              <a:lnSpc>
                <a:spcPts val="5599"/>
              </a:lnSpc>
              <a:buFont typeface="Arial"/>
              <a:buChar char="•"/>
            </a:pPr>
            <a:r>
              <a:rPr lang="en-US" sz="3950" dirty="0">
                <a:solidFill>
                  <a:srgbClr val="666666"/>
                </a:solidFill>
                <a:latin typeface="Gotham 3"/>
              </a:rPr>
              <a:t>Calling attention to the worldwide crisis</a:t>
            </a:r>
          </a:p>
          <a:p>
            <a:pPr marL="862965" lvl="1" indent="-431800">
              <a:lnSpc>
                <a:spcPts val="5599"/>
              </a:lnSpc>
              <a:buFont typeface="Arial"/>
              <a:buChar char="•"/>
            </a:pPr>
            <a:r>
              <a:rPr lang="en-US" sz="3950" dirty="0">
                <a:solidFill>
                  <a:srgbClr val="666666"/>
                </a:solidFill>
                <a:latin typeface="Gotham 3"/>
              </a:rPr>
              <a:t>Challenging with individual/group-sized call-to-action</a:t>
            </a:r>
          </a:p>
        </p:txBody>
      </p:sp>
      <p:sp>
        <p:nvSpPr>
          <p:cNvPr id="14" name="TextBox 14"/>
          <p:cNvSpPr txBox="1"/>
          <p:nvPr/>
        </p:nvSpPr>
        <p:spPr>
          <a:xfrm>
            <a:off x="2878111" y="1019175"/>
            <a:ext cx="12531778" cy="769441"/>
          </a:xfrm>
          <a:prstGeom prst="rect">
            <a:avLst/>
          </a:prstGeom>
        </p:spPr>
        <p:txBody>
          <a:bodyPr lIns="0" tIns="0" rIns="0" bIns="0" rtlCol="0" anchor="t">
            <a:spAutoFit/>
          </a:bodyPr>
          <a:lstStyle/>
          <a:p>
            <a:pPr algn="ctr"/>
            <a:r>
              <a:rPr lang="en-US" sz="5000" dirty="0">
                <a:solidFill>
                  <a:srgbClr val="009DDC"/>
                </a:solidFill>
                <a:latin typeface="Gotham 3"/>
                <a:ea typeface="+mn-lt"/>
                <a:cs typeface="+mn-lt"/>
              </a:rPr>
              <a:t>DISTINCTIVES OF YOUR NEW ROLE</a:t>
            </a:r>
            <a:endParaRPr lang="en-US" sz="5000">
              <a:solidFill>
                <a:srgbClr val="000000"/>
              </a:solidFill>
              <a:latin typeface="Gotham 3"/>
              <a:ea typeface="+mn-lt"/>
              <a:cs typeface="+mn-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0287000"/>
          </a:xfrm>
          <a:prstGeom prst="rect">
            <a:avLst/>
          </a:prstGeom>
          <a:solidFill>
            <a:srgbClr val="009DDC">
              <a:alpha val="80000"/>
            </a:srgbClr>
          </a:solidFill>
        </p:spPr>
        <p:txBody>
          <a:bodyPr/>
          <a:lstStyle/>
          <a:p>
            <a:endParaRPr lang="en-US"/>
          </a:p>
        </p:txBody>
      </p:sp>
      <p:grpSp>
        <p:nvGrpSpPr>
          <p:cNvPr id="3" name="Group 3"/>
          <p:cNvGrpSpPr/>
          <p:nvPr/>
        </p:nvGrpSpPr>
        <p:grpSpPr>
          <a:xfrm>
            <a:off x="0" y="503172"/>
            <a:ext cx="221007" cy="9379193"/>
            <a:chOff x="0" y="0"/>
            <a:chExt cx="58208" cy="2470240"/>
          </a:xfrm>
        </p:grpSpPr>
        <p:sp>
          <p:nvSpPr>
            <p:cNvPr id="4" name="Freeform 4"/>
            <p:cNvSpPr/>
            <p:nvPr/>
          </p:nvSpPr>
          <p:spPr>
            <a:xfrm>
              <a:off x="0" y="0"/>
              <a:ext cx="58208" cy="2470240"/>
            </a:xfrm>
            <a:custGeom>
              <a:avLst/>
              <a:gdLst/>
              <a:ahLst/>
              <a:cxnLst/>
              <a:rect l="l" t="t" r="r" b="b"/>
              <a:pathLst>
                <a:path w="58208" h="2470240">
                  <a:moveTo>
                    <a:pt x="0" y="0"/>
                  </a:moveTo>
                  <a:lnTo>
                    <a:pt x="58208" y="0"/>
                  </a:lnTo>
                  <a:lnTo>
                    <a:pt x="58208" y="2470240"/>
                  </a:lnTo>
                  <a:lnTo>
                    <a:pt x="0" y="2470240"/>
                  </a:lnTo>
                  <a:close/>
                </a:path>
              </a:pathLst>
            </a:custGeom>
            <a:solidFill>
              <a:srgbClr val="E9C31E"/>
            </a:solidFill>
          </p:spPr>
          <p:txBody>
            <a:bodyPr/>
            <a:lstStyle/>
            <a:p>
              <a:endParaRPr lang="en-US"/>
            </a:p>
          </p:txBody>
        </p:sp>
        <p:sp>
          <p:nvSpPr>
            <p:cNvPr id="5" name="TextBox 5"/>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6" name="Freeform 6"/>
          <p:cNvSpPr/>
          <p:nvPr/>
        </p:nvSpPr>
        <p:spPr>
          <a:xfrm>
            <a:off x="1171175" y="3457408"/>
            <a:ext cx="1233018" cy="1233018"/>
          </a:xfrm>
          <a:custGeom>
            <a:avLst/>
            <a:gdLst/>
            <a:ahLst/>
            <a:cxnLst/>
            <a:rect l="l" t="t" r="r" b="b"/>
            <a:pathLst>
              <a:path w="1233018" h="1233018">
                <a:moveTo>
                  <a:pt x="0" y="0"/>
                </a:moveTo>
                <a:lnTo>
                  <a:pt x="1233018" y="0"/>
                </a:lnTo>
                <a:lnTo>
                  <a:pt x="1233018" y="1233018"/>
                </a:lnTo>
                <a:lnTo>
                  <a:pt x="0" y="12330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171175" y="5351374"/>
            <a:ext cx="1233018" cy="1233018"/>
          </a:xfrm>
          <a:custGeom>
            <a:avLst/>
            <a:gdLst/>
            <a:ahLst/>
            <a:cxnLst/>
            <a:rect l="l" t="t" r="r" b="b"/>
            <a:pathLst>
              <a:path w="1233018" h="1233018">
                <a:moveTo>
                  <a:pt x="0" y="0"/>
                </a:moveTo>
                <a:lnTo>
                  <a:pt x="1233018" y="0"/>
                </a:lnTo>
                <a:lnTo>
                  <a:pt x="1233018" y="1233017"/>
                </a:lnTo>
                <a:lnTo>
                  <a:pt x="0" y="12330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171175" y="7400656"/>
            <a:ext cx="1233018" cy="1233018"/>
          </a:xfrm>
          <a:custGeom>
            <a:avLst/>
            <a:gdLst/>
            <a:ahLst/>
            <a:cxnLst/>
            <a:rect l="l" t="t" r="r" b="b"/>
            <a:pathLst>
              <a:path w="1233018" h="1233018">
                <a:moveTo>
                  <a:pt x="0" y="0"/>
                </a:moveTo>
                <a:lnTo>
                  <a:pt x="1233018" y="0"/>
                </a:lnTo>
                <a:lnTo>
                  <a:pt x="1233018" y="1233017"/>
                </a:lnTo>
                <a:lnTo>
                  <a:pt x="0" y="12330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9" name="Group 9"/>
          <p:cNvGrpSpPr/>
          <p:nvPr/>
        </p:nvGrpSpPr>
        <p:grpSpPr>
          <a:xfrm>
            <a:off x="221007" y="503172"/>
            <a:ext cx="17602981" cy="9379193"/>
            <a:chOff x="0" y="0"/>
            <a:chExt cx="4636176" cy="2470240"/>
          </a:xfrm>
        </p:grpSpPr>
        <p:sp>
          <p:nvSpPr>
            <p:cNvPr id="10" name="Freeform 10"/>
            <p:cNvSpPr/>
            <p:nvPr/>
          </p:nvSpPr>
          <p:spPr>
            <a:xfrm>
              <a:off x="0" y="0"/>
              <a:ext cx="4636176" cy="2470240"/>
            </a:xfrm>
            <a:custGeom>
              <a:avLst/>
              <a:gdLst/>
              <a:ahLst/>
              <a:cxnLst/>
              <a:rect l="l" t="t" r="r" b="b"/>
              <a:pathLst>
                <a:path w="4636176" h="2470240">
                  <a:moveTo>
                    <a:pt x="0" y="0"/>
                  </a:moveTo>
                  <a:lnTo>
                    <a:pt x="4636176" y="0"/>
                  </a:lnTo>
                  <a:lnTo>
                    <a:pt x="4636176" y="2470240"/>
                  </a:lnTo>
                  <a:lnTo>
                    <a:pt x="0" y="2470240"/>
                  </a:lnTo>
                  <a:close/>
                </a:path>
              </a:pathLst>
            </a:custGeom>
            <a:solidFill>
              <a:srgbClr val="FFFFFF"/>
            </a:solidFill>
          </p:spPr>
          <p:txBody>
            <a:bodyPr/>
            <a:lstStyle/>
            <a:p>
              <a:endParaRPr lang="en-US"/>
            </a:p>
          </p:txBody>
        </p:sp>
        <p:sp>
          <p:nvSpPr>
            <p:cNvPr id="11" name="TextBox 11"/>
            <p:cNvSpPr txBox="1"/>
            <p:nvPr/>
          </p:nvSpPr>
          <p:spPr>
            <a:xfrm>
              <a:off x="0" y="-47625"/>
              <a:ext cx="812800" cy="860425"/>
            </a:xfrm>
            <a:prstGeom prst="rect">
              <a:avLst/>
            </a:prstGeom>
          </p:spPr>
          <p:txBody>
            <a:bodyPr lIns="50800" tIns="50800" rIns="50800" bIns="50800" rtlCol="0" anchor="ctr"/>
            <a:lstStyle/>
            <a:p>
              <a:pPr marL="518158" lvl="1" indent="-259079" algn="ctr">
                <a:lnSpc>
                  <a:spcPts val="3359"/>
                </a:lnSpc>
                <a:buFont typeface="Arial"/>
                <a:buChar char="•"/>
              </a:pPr>
              <a:endParaRPr/>
            </a:p>
          </p:txBody>
        </p:sp>
      </p:grpSp>
      <p:sp>
        <p:nvSpPr>
          <p:cNvPr id="12" name="Freeform 12"/>
          <p:cNvSpPr/>
          <p:nvPr/>
        </p:nvSpPr>
        <p:spPr>
          <a:xfrm flipH="1">
            <a:off x="14813173" y="6584391"/>
            <a:ext cx="2733540" cy="3054235"/>
          </a:xfrm>
          <a:custGeom>
            <a:avLst/>
            <a:gdLst/>
            <a:ahLst/>
            <a:cxnLst/>
            <a:rect l="l" t="t" r="r" b="b"/>
            <a:pathLst>
              <a:path w="2733540" h="3054235">
                <a:moveTo>
                  <a:pt x="2733540" y="0"/>
                </a:moveTo>
                <a:lnTo>
                  <a:pt x="0" y="0"/>
                </a:lnTo>
                <a:lnTo>
                  <a:pt x="0" y="3054235"/>
                </a:lnTo>
                <a:lnTo>
                  <a:pt x="2733540" y="3054235"/>
                </a:lnTo>
                <a:lnTo>
                  <a:pt x="273354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TextBox 13"/>
          <p:cNvSpPr txBox="1"/>
          <p:nvPr/>
        </p:nvSpPr>
        <p:spPr>
          <a:xfrm>
            <a:off x="1171175" y="2794084"/>
            <a:ext cx="14792477" cy="2793673"/>
          </a:xfrm>
          <a:prstGeom prst="rect">
            <a:avLst/>
          </a:prstGeom>
        </p:spPr>
        <p:txBody>
          <a:bodyPr lIns="0" tIns="0" rIns="0" bIns="0" rtlCol="0" anchor="t">
            <a:spAutoFit/>
          </a:bodyPr>
          <a:lstStyle/>
          <a:p>
            <a:pPr>
              <a:lnSpc>
                <a:spcPts val="5599"/>
              </a:lnSpc>
            </a:pPr>
            <a:r>
              <a:rPr lang="en-US" sz="3950" dirty="0">
                <a:solidFill>
                  <a:srgbClr val="009DDC"/>
                </a:solidFill>
                <a:latin typeface="Gotham 3"/>
              </a:rPr>
              <a:t>Ambassador as an advocate for refugees</a:t>
            </a:r>
          </a:p>
          <a:p>
            <a:pPr marL="862965" lvl="1" indent="-431800">
              <a:lnSpc>
                <a:spcPts val="5599"/>
              </a:lnSpc>
              <a:buFont typeface="Arial"/>
              <a:buChar char="•"/>
            </a:pPr>
            <a:r>
              <a:rPr lang="en-US" sz="3950" dirty="0">
                <a:solidFill>
                  <a:srgbClr val="666666"/>
                </a:solidFill>
                <a:latin typeface="Gotham 3"/>
              </a:rPr>
              <a:t>Advocating for the most vulnerable</a:t>
            </a:r>
          </a:p>
          <a:p>
            <a:pPr marL="862965" lvl="1" indent="-431800">
              <a:lnSpc>
                <a:spcPts val="5599"/>
              </a:lnSpc>
              <a:buFont typeface="Arial"/>
              <a:buChar char="•"/>
            </a:pPr>
            <a:r>
              <a:rPr lang="en-US" sz="3950" dirty="0">
                <a:solidFill>
                  <a:srgbClr val="666666"/>
                </a:solidFill>
                <a:latin typeface="Gotham 3"/>
              </a:rPr>
              <a:t>Calling attention to the worldwide crisis</a:t>
            </a:r>
          </a:p>
          <a:p>
            <a:pPr marL="862965" lvl="1" indent="-431800">
              <a:lnSpc>
                <a:spcPts val="5599"/>
              </a:lnSpc>
              <a:buFont typeface="Arial"/>
              <a:buChar char="•"/>
            </a:pPr>
            <a:r>
              <a:rPr lang="en-US" sz="3950" dirty="0">
                <a:solidFill>
                  <a:srgbClr val="666666"/>
                </a:solidFill>
                <a:latin typeface="Gotham 3"/>
              </a:rPr>
              <a:t>Challenging with individual/group-sized call-to-action</a:t>
            </a:r>
          </a:p>
        </p:txBody>
      </p:sp>
      <p:sp>
        <p:nvSpPr>
          <p:cNvPr id="14" name="TextBox 14"/>
          <p:cNvSpPr txBox="1"/>
          <p:nvPr/>
        </p:nvSpPr>
        <p:spPr>
          <a:xfrm>
            <a:off x="2878111" y="1019175"/>
            <a:ext cx="12531778" cy="768284"/>
          </a:xfrm>
          <a:prstGeom prst="rect">
            <a:avLst/>
          </a:prstGeom>
        </p:spPr>
        <p:txBody>
          <a:bodyPr lIns="0" tIns="0" rIns="0" bIns="0" rtlCol="0" anchor="t">
            <a:spAutoFit/>
          </a:bodyPr>
          <a:lstStyle/>
          <a:p>
            <a:pPr algn="ctr">
              <a:lnSpc>
                <a:spcPts val="5950"/>
              </a:lnSpc>
            </a:pPr>
            <a:r>
              <a:rPr lang="en-US" sz="5000" baseline="0">
                <a:solidFill>
                  <a:srgbClr val="009DDC"/>
                </a:solidFill>
                <a:latin typeface="Gotham 3"/>
              </a:rPr>
              <a:t>DISTINCTIVES OF YOUR NEW ROLE</a:t>
            </a:r>
            <a:r>
              <a:rPr lang="en-US" sz="5000">
                <a:latin typeface="Gotham 3"/>
                <a:ea typeface="Gotham 3"/>
                <a:cs typeface="Gotham 3"/>
              </a:rPr>
              <a:t>​</a:t>
            </a:r>
            <a:endParaRPr lang="en-US" sz="5000">
              <a:solidFill>
                <a:srgbClr val="009DDC"/>
              </a:solidFill>
              <a:latin typeface="Gotham 3"/>
            </a:endParaRPr>
          </a:p>
        </p:txBody>
      </p:sp>
      <p:sp>
        <p:nvSpPr>
          <p:cNvPr id="15" name="TextBox 15"/>
          <p:cNvSpPr txBox="1"/>
          <p:nvPr/>
        </p:nvSpPr>
        <p:spPr>
          <a:xfrm>
            <a:off x="1028700" y="6464627"/>
            <a:ext cx="14792477" cy="2793673"/>
          </a:xfrm>
          <a:prstGeom prst="rect">
            <a:avLst/>
          </a:prstGeom>
        </p:spPr>
        <p:txBody>
          <a:bodyPr lIns="0" tIns="0" rIns="0" bIns="0" rtlCol="0" anchor="t">
            <a:spAutoFit/>
          </a:bodyPr>
          <a:lstStyle/>
          <a:p>
            <a:pPr>
              <a:lnSpc>
                <a:spcPts val="5599"/>
              </a:lnSpc>
            </a:pPr>
            <a:r>
              <a:rPr lang="en-US" sz="3950" dirty="0">
                <a:solidFill>
                  <a:srgbClr val="E9C31E"/>
                </a:solidFill>
                <a:latin typeface="Gotham 3"/>
              </a:rPr>
              <a:t>Key Info</a:t>
            </a:r>
          </a:p>
          <a:p>
            <a:pPr marL="862965" lvl="1" indent="-431800">
              <a:lnSpc>
                <a:spcPts val="5599"/>
              </a:lnSpc>
              <a:buFont typeface="Arial"/>
              <a:buChar char="•"/>
            </a:pPr>
            <a:r>
              <a:rPr lang="en-US" sz="3950" dirty="0">
                <a:solidFill>
                  <a:srgbClr val="666666"/>
                </a:solidFill>
                <a:latin typeface="Gotham 3"/>
              </a:rPr>
              <a:t>The greatest displacement crisis in history</a:t>
            </a:r>
          </a:p>
          <a:p>
            <a:pPr marL="862965" lvl="1" indent="-431800">
              <a:lnSpc>
                <a:spcPts val="5599"/>
              </a:lnSpc>
              <a:buFont typeface="Arial"/>
              <a:buChar char="•"/>
            </a:pPr>
            <a:r>
              <a:rPr lang="en-US" sz="3950" dirty="0">
                <a:solidFill>
                  <a:srgbClr val="666666"/>
                </a:solidFill>
                <a:latin typeface="Gotham 3"/>
              </a:rPr>
              <a:t>100 million people displaced from their homes</a:t>
            </a:r>
          </a:p>
          <a:p>
            <a:pPr marL="862965" lvl="1" indent="-431800">
              <a:lnSpc>
                <a:spcPts val="5599"/>
              </a:lnSpc>
              <a:buFont typeface="Arial"/>
              <a:buChar char="•"/>
            </a:pPr>
            <a:r>
              <a:rPr lang="en-US" sz="3950" dirty="0">
                <a:solidFill>
                  <a:srgbClr val="666666"/>
                </a:solidFill>
                <a:latin typeface="Gotham 3"/>
              </a:rPr>
              <a:t>37,000 new people displaced each day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0287000"/>
          </a:xfrm>
          <a:prstGeom prst="rect">
            <a:avLst/>
          </a:prstGeom>
          <a:solidFill>
            <a:srgbClr val="009DDC">
              <a:alpha val="80000"/>
            </a:srgbClr>
          </a:solidFill>
        </p:spPr>
        <p:txBody>
          <a:bodyPr/>
          <a:lstStyle/>
          <a:p>
            <a:endParaRPr lang="en-US"/>
          </a:p>
        </p:txBody>
      </p:sp>
      <p:grpSp>
        <p:nvGrpSpPr>
          <p:cNvPr id="3" name="Group 3"/>
          <p:cNvGrpSpPr/>
          <p:nvPr/>
        </p:nvGrpSpPr>
        <p:grpSpPr>
          <a:xfrm>
            <a:off x="0" y="503172"/>
            <a:ext cx="221007" cy="9379193"/>
            <a:chOff x="0" y="0"/>
            <a:chExt cx="58208" cy="2470240"/>
          </a:xfrm>
        </p:grpSpPr>
        <p:sp>
          <p:nvSpPr>
            <p:cNvPr id="4" name="Freeform 4"/>
            <p:cNvSpPr/>
            <p:nvPr/>
          </p:nvSpPr>
          <p:spPr>
            <a:xfrm>
              <a:off x="0" y="0"/>
              <a:ext cx="58208" cy="2470240"/>
            </a:xfrm>
            <a:custGeom>
              <a:avLst/>
              <a:gdLst/>
              <a:ahLst/>
              <a:cxnLst/>
              <a:rect l="l" t="t" r="r" b="b"/>
              <a:pathLst>
                <a:path w="58208" h="2470240">
                  <a:moveTo>
                    <a:pt x="0" y="0"/>
                  </a:moveTo>
                  <a:lnTo>
                    <a:pt x="58208" y="0"/>
                  </a:lnTo>
                  <a:lnTo>
                    <a:pt x="58208" y="2470240"/>
                  </a:lnTo>
                  <a:lnTo>
                    <a:pt x="0" y="2470240"/>
                  </a:lnTo>
                  <a:close/>
                </a:path>
              </a:pathLst>
            </a:custGeom>
            <a:solidFill>
              <a:srgbClr val="E9C31E"/>
            </a:solidFill>
          </p:spPr>
          <p:txBody>
            <a:bodyPr/>
            <a:lstStyle/>
            <a:p>
              <a:endParaRPr lang="en-US"/>
            </a:p>
          </p:txBody>
        </p:sp>
        <p:sp>
          <p:nvSpPr>
            <p:cNvPr id="5" name="TextBox 5"/>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6" name="Freeform 6"/>
          <p:cNvSpPr/>
          <p:nvPr/>
        </p:nvSpPr>
        <p:spPr>
          <a:xfrm>
            <a:off x="1171175" y="3457408"/>
            <a:ext cx="1233018" cy="1233018"/>
          </a:xfrm>
          <a:custGeom>
            <a:avLst/>
            <a:gdLst/>
            <a:ahLst/>
            <a:cxnLst/>
            <a:rect l="l" t="t" r="r" b="b"/>
            <a:pathLst>
              <a:path w="1233018" h="1233018">
                <a:moveTo>
                  <a:pt x="0" y="0"/>
                </a:moveTo>
                <a:lnTo>
                  <a:pt x="1233018" y="0"/>
                </a:lnTo>
                <a:lnTo>
                  <a:pt x="1233018" y="1233018"/>
                </a:lnTo>
                <a:lnTo>
                  <a:pt x="0" y="12330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171175" y="5351374"/>
            <a:ext cx="1233018" cy="1233018"/>
          </a:xfrm>
          <a:custGeom>
            <a:avLst/>
            <a:gdLst/>
            <a:ahLst/>
            <a:cxnLst/>
            <a:rect l="l" t="t" r="r" b="b"/>
            <a:pathLst>
              <a:path w="1233018" h="1233018">
                <a:moveTo>
                  <a:pt x="0" y="0"/>
                </a:moveTo>
                <a:lnTo>
                  <a:pt x="1233018" y="0"/>
                </a:lnTo>
                <a:lnTo>
                  <a:pt x="1233018" y="1233017"/>
                </a:lnTo>
                <a:lnTo>
                  <a:pt x="0" y="12330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171175" y="7400656"/>
            <a:ext cx="1233018" cy="1233018"/>
          </a:xfrm>
          <a:custGeom>
            <a:avLst/>
            <a:gdLst/>
            <a:ahLst/>
            <a:cxnLst/>
            <a:rect l="l" t="t" r="r" b="b"/>
            <a:pathLst>
              <a:path w="1233018" h="1233018">
                <a:moveTo>
                  <a:pt x="0" y="0"/>
                </a:moveTo>
                <a:lnTo>
                  <a:pt x="1233018" y="0"/>
                </a:lnTo>
                <a:lnTo>
                  <a:pt x="1233018" y="1233017"/>
                </a:lnTo>
                <a:lnTo>
                  <a:pt x="0" y="12330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9" name="Group 9"/>
          <p:cNvGrpSpPr/>
          <p:nvPr/>
        </p:nvGrpSpPr>
        <p:grpSpPr>
          <a:xfrm>
            <a:off x="221007" y="503172"/>
            <a:ext cx="17602981" cy="9379193"/>
            <a:chOff x="0" y="0"/>
            <a:chExt cx="4636176" cy="2470240"/>
          </a:xfrm>
        </p:grpSpPr>
        <p:sp>
          <p:nvSpPr>
            <p:cNvPr id="10" name="Freeform 10"/>
            <p:cNvSpPr/>
            <p:nvPr/>
          </p:nvSpPr>
          <p:spPr>
            <a:xfrm>
              <a:off x="0" y="0"/>
              <a:ext cx="4636176" cy="2470240"/>
            </a:xfrm>
            <a:custGeom>
              <a:avLst/>
              <a:gdLst/>
              <a:ahLst/>
              <a:cxnLst/>
              <a:rect l="l" t="t" r="r" b="b"/>
              <a:pathLst>
                <a:path w="4636176" h="2470240">
                  <a:moveTo>
                    <a:pt x="0" y="0"/>
                  </a:moveTo>
                  <a:lnTo>
                    <a:pt x="4636176" y="0"/>
                  </a:lnTo>
                  <a:lnTo>
                    <a:pt x="4636176" y="2470240"/>
                  </a:lnTo>
                  <a:lnTo>
                    <a:pt x="0" y="2470240"/>
                  </a:lnTo>
                  <a:close/>
                </a:path>
              </a:pathLst>
            </a:custGeom>
            <a:solidFill>
              <a:srgbClr val="FFFFFF"/>
            </a:solidFill>
          </p:spPr>
          <p:txBody>
            <a:bodyPr/>
            <a:lstStyle/>
            <a:p>
              <a:endParaRPr lang="en-US"/>
            </a:p>
          </p:txBody>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3359"/>
                </a:lnSpc>
              </a:pPr>
              <a:endParaRPr/>
            </a:p>
          </p:txBody>
        </p:sp>
      </p:grpSp>
      <p:sp>
        <p:nvSpPr>
          <p:cNvPr id="12" name="TextBox 12"/>
          <p:cNvSpPr txBox="1"/>
          <p:nvPr/>
        </p:nvSpPr>
        <p:spPr>
          <a:xfrm>
            <a:off x="2878111" y="1019175"/>
            <a:ext cx="12531778" cy="768284"/>
          </a:xfrm>
          <a:prstGeom prst="rect">
            <a:avLst/>
          </a:prstGeom>
        </p:spPr>
        <p:txBody>
          <a:bodyPr lIns="0" tIns="0" rIns="0" bIns="0" rtlCol="0" anchor="t">
            <a:spAutoFit/>
          </a:bodyPr>
          <a:lstStyle/>
          <a:p>
            <a:pPr algn="ctr">
              <a:lnSpc>
                <a:spcPts val="5950"/>
              </a:lnSpc>
            </a:pPr>
            <a:r>
              <a:rPr lang="en-US" sz="5000" dirty="0">
                <a:solidFill>
                  <a:srgbClr val="009DDC"/>
                </a:solidFill>
                <a:latin typeface="Gotham 3"/>
              </a:rPr>
              <a:t>DISTINCTIVES OF YOUR NEW ROLE</a:t>
            </a:r>
            <a:endParaRPr lang="en-US" dirty="0"/>
          </a:p>
        </p:txBody>
      </p:sp>
      <p:sp>
        <p:nvSpPr>
          <p:cNvPr id="13" name="TextBox 13"/>
          <p:cNvSpPr txBox="1"/>
          <p:nvPr/>
        </p:nvSpPr>
        <p:spPr>
          <a:xfrm>
            <a:off x="1171175" y="2549440"/>
            <a:ext cx="13671035" cy="3534301"/>
          </a:xfrm>
          <a:prstGeom prst="rect">
            <a:avLst/>
          </a:prstGeom>
        </p:spPr>
        <p:txBody>
          <a:bodyPr lIns="0" tIns="0" rIns="0" bIns="0" rtlCol="0" anchor="t">
            <a:spAutoFit/>
          </a:bodyPr>
          <a:lstStyle/>
          <a:p>
            <a:pPr>
              <a:lnSpc>
                <a:spcPts val="5599"/>
              </a:lnSpc>
            </a:pPr>
            <a:r>
              <a:rPr lang="en-US" sz="3950" dirty="0">
                <a:solidFill>
                  <a:srgbClr val="009DDC"/>
                </a:solidFill>
                <a:latin typeface="Gotham 3"/>
              </a:rPr>
              <a:t>Ambassador as a multiplier </a:t>
            </a:r>
            <a:endParaRPr lang="en-US" sz="3999" dirty="0">
              <a:solidFill>
                <a:srgbClr val="009DDC"/>
              </a:solidFill>
              <a:latin typeface="Gotham 3"/>
            </a:endParaRPr>
          </a:p>
          <a:p>
            <a:pPr marL="862965" lvl="1" indent="-431800">
              <a:lnSpc>
                <a:spcPts val="5599"/>
              </a:lnSpc>
              <a:buFont typeface="Arial"/>
              <a:buChar char="•"/>
            </a:pPr>
            <a:r>
              <a:rPr lang="en-US" sz="3950" dirty="0">
                <a:solidFill>
                  <a:srgbClr val="666666"/>
                </a:solidFill>
                <a:latin typeface="Gotham 3"/>
              </a:rPr>
              <a:t>Doer vs Multiplier</a:t>
            </a:r>
          </a:p>
          <a:p>
            <a:pPr marL="862965" lvl="1" indent="-431800">
              <a:lnSpc>
                <a:spcPts val="5599"/>
              </a:lnSpc>
              <a:buFont typeface="Arial"/>
              <a:buChar char="•"/>
            </a:pPr>
            <a:r>
              <a:rPr lang="en-US" sz="3950">
                <a:solidFill>
                  <a:srgbClr val="666666"/>
                </a:solidFill>
                <a:latin typeface="Gotham 3"/>
              </a:rPr>
              <a:t>Multiplication vs Addition </a:t>
            </a:r>
            <a:r>
              <a:rPr lang="en-US" sz="3950" dirty="0">
                <a:solidFill>
                  <a:srgbClr val="666666"/>
                </a:solidFill>
                <a:latin typeface="Gotham 3"/>
              </a:rPr>
              <a:t>Growth</a:t>
            </a:r>
          </a:p>
          <a:p>
            <a:pPr marL="862965" lvl="1" indent="-431800">
              <a:lnSpc>
                <a:spcPts val="5599"/>
              </a:lnSpc>
              <a:buFont typeface="Arial"/>
              <a:buChar char="•"/>
            </a:pPr>
            <a:r>
              <a:rPr lang="en-US" sz="3950" dirty="0">
                <a:solidFill>
                  <a:srgbClr val="666666"/>
                </a:solidFill>
                <a:latin typeface="Gotham 3"/>
              </a:rPr>
              <a:t>Know your super power(s)!</a:t>
            </a:r>
          </a:p>
          <a:p>
            <a:pPr marL="862965" lvl="1" indent="-431800">
              <a:lnSpc>
                <a:spcPts val="5599"/>
              </a:lnSpc>
              <a:buFont typeface="Arial"/>
              <a:buChar char="•"/>
            </a:pPr>
            <a:r>
              <a:rPr lang="en-US" sz="3950" dirty="0">
                <a:solidFill>
                  <a:srgbClr val="666666"/>
                </a:solidFill>
                <a:latin typeface="Gotham 3"/>
              </a:rPr>
              <a:t>Your vision + personal goal</a:t>
            </a:r>
          </a:p>
        </p:txBody>
      </p:sp>
      <p:sp>
        <p:nvSpPr>
          <p:cNvPr id="14" name="Freeform 14"/>
          <p:cNvSpPr/>
          <p:nvPr/>
        </p:nvSpPr>
        <p:spPr>
          <a:xfrm>
            <a:off x="11037326" y="4446308"/>
            <a:ext cx="6404716" cy="5091749"/>
          </a:xfrm>
          <a:custGeom>
            <a:avLst/>
            <a:gdLst/>
            <a:ahLst/>
            <a:cxnLst/>
            <a:rect l="l" t="t" r="r" b="b"/>
            <a:pathLst>
              <a:path w="6404716" h="5091749">
                <a:moveTo>
                  <a:pt x="0" y="0"/>
                </a:moveTo>
                <a:lnTo>
                  <a:pt x="6404716" y="0"/>
                </a:lnTo>
                <a:lnTo>
                  <a:pt x="6404716" y="5091749"/>
                </a:lnTo>
                <a:lnTo>
                  <a:pt x="0" y="50917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0287000"/>
          </a:xfrm>
          <a:prstGeom prst="rect">
            <a:avLst/>
          </a:prstGeom>
          <a:solidFill>
            <a:srgbClr val="009DDC">
              <a:alpha val="80000"/>
            </a:srgbClr>
          </a:solidFill>
        </p:spPr>
        <p:txBody>
          <a:bodyPr/>
          <a:lstStyle/>
          <a:p>
            <a:endParaRPr lang="en-US"/>
          </a:p>
        </p:txBody>
      </p:sp>
      <p:grpSp>
        <p:nvGrpSpPr>
          <p:cNvPr id="3" name="Group 3"/>
          <p:cNvGrpSpPr/>
          <p:nvPr/>
        </p:nvGrpSpPr>
        <p:grpSpPr>
          <a:xfrm>
            <a:off x="0" y="503172"/>
            <a:ext cx="221007" cy="9379193"/>
            <a:chOff x="0" y="0"/>
            <a:chExt cx="58208" cy="2470240"/>
          </a:xfrm>
        </p:grpSpPr>
        <p:sp>
          <p:nvSpPr>
            <p:cNvPr id="4" name="Freeform 4"/>
            <p:cNvSpPr/>
            <p:nvPr/>
          </p:nvSpPr>
          <p:spPr>
            <a:xfrm>
              <a:off x="0" y="0"/>
              <a:ext cx="58208" cy="2470240"/>
            </a:xfrm>
            <a:custGeom>
              <a:avLst/>
              <a:gdLst/>
              <a:ahLst/>
              <a:cxnLst/>
              <a:rect l="l" t="t" r="r" b="b"/>
              <a:pathLst>
                <a:path w="58208" h="2470240">
                  <a:moveTo>
                    <a:pt x="0" y="0"/>
                  </a:moveTo>
                  <a:lnTo>
                    <a:pt x="58208" y="0"/>
                  </a:lnTo>
                  <a:lnTo>
                    <a:pt x="58208" y="2470240"/>
                  </a:lnTo>
                  <a:lnTo>
                    <a:pt x="0" y="2470240"/>
                  </a:lnTo>
                  <a:close/>
                </a:path>
              </a:pathLst>
            </a:custGeom>
            <a:solidFill>
              <a:srgbClr val="E9C31E"/>
            </a:solidFill>
          </p:spPr>
          <p:txBody>
            <a:bodyPr/>
            <a:lstStyle/>
            <a:p>
              <a:endParaRPr lang="en-US"/>
            </a:p>
          </p:txBody>
        </p:sp>
        <p:sp>
          <p:nvSpPr>
            <p:cNvPr id="5" name="TextBox 5"/>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6" name="Freeform 6"/>
          <p:cNvSpPr/>
          <p:nvPr/>
        </p:nvSpPr>
        <p:spPr>
          <a:xfrm>
            <a:off x="1171175" y="3457408"/>
            <a:ext cx="1233018" cy="1233018"/>
          </a:xfrm>
          <a:custGeom>
            <a:avLst/>
            <a:gdLst/>
            <a:ahLst/>
            <a:cxnLst/>
            <a:rect l="l" t="t" r="r" b="b"/>
            <a:pathLst>
              <a:path w="1233018" h="1233018">
                <a:moveTo>
                  <a:pt x="0" y="0"/>
                </a:moveTo>
                <a:lnTo>
                  <a:pt x="1233018" y="0"/>
                </a:lnTo>
                <a:lnTo>
                  <a:pt x="1233018" y="1233018"/>
                </a:lnTo>
                <a:lnTo>
                  <a:pt x="0" y="12330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171175" y="5351374"/>
            <a:ext cx="1233018" cy="1233018"/>
          </a:xfrm>
          <a:custGeom>
            <a:avLst/>
            <a:gdLst/>
            <a:ahLst/>
            <a:cxnLst/>
            <a:rect l="l" t="t" r="r" b="b"/>
            <a:pathLst>
              <a:path w="1233018" h="1233018">
                <a:moveTo>
                  <a:pt x="0" y="0"/>
                </a:moveTo>
                <a:lnTo>
                  <a:pt x="1233018" y="0"/>
                </a:lnTo>
                <a:lnTo>
                  <a:pt x="1233018" y="1233017"/>
                </a:lnTo>
                <a:lnTo>
                  <a:pt x="0" y="12330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171175" y="7400656"/>
            <a:ext cx="1233018" cy="1233018"/>
          </a:xfrm>
          <a:custGeom>
            <a:avLst/>
            <a:gdLst/>
            <a:ahLst/>
            <a:cxnLst/>
            <a:rect l="l" t="t" r="r" b="b"/>
            <a:pathLst>
              <a:path w="1233018" h="1233018">
                <a:moveTo>
                  <a:pt x="0" y="0"/>
                </a:moveTo>
                <a:lnTo>
                  <a:pt x="1233018" y="0"/>
                </a:lnTo>
                <a:lnTo>
                  <a:pt x="1233018" y="1233017"/>
                </a:lnTo>
                <a:lnTo>
                  <a:pt x="0" y="12330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9" name="Group 9"/>
          <p:cNvGrpSpPr/>
          <p:nvPr/>
        </p:nvGrpSpPr>
        <p:grpSpPr>
          <a:xfrm>
            <a:off x="221007" y="503172"/>
            <a:ext cx="17602981" cy="9379193"/>
            <a:chOff x="0" y="0"/>
            <a:chExt cx="4636176" cy="2470240"/>
          </a:xfrm>
        </p:grpSpPr>
        <p:sp>
          <p:nvSpPr>
            <p:cNvPr id="10" name="Freeform 10"/>
            <p:cNvSpPr/>
            <p:nvPr/>
          </p:nvSpPr>
          <p:spPr>
            <a:xfrm>
              <a:off x="0" y="0"/>
              <a:ext cx="4636176" cy="2470240"/>
            </a:xfrm>
            <a:custGeom>
              <a:avLst/>
              <a:gdLst/>
              <a:ahLst/>
              <a:cxnLst/>
              <a:rect l="l" t="t" r="r" b="b"/>
              <a:pathLst>
                <a:path w="4636176" h="2470240">
                  <a:moveTo>
                    <a:pt x="0" y="0"/>
                  </a:moveTo>
                  <a:lnTo>
                    <a:pt x="4636176" y="0"/>
                  </a:lnTo>
                  <a:lnTo>
                    <a:pt x="4636176" y="2470240"/>
                  </a:lnTo>
                  <a:lnTo>
                    <a:pt x="0" y="2470240"/>
                  </a:lnTo>
                  <a:close/>
                </a:path>
              </a:pathLst>
            </a:custGeom>
            <a:solidFill>
              <a:srgbClr val="FFFFFF"/>
            </a:solidFill>
          </p:spPr>
          <p:txBody>
            <a:bodyPr/>
            <a:lstStyle/>
            <a:p>
              <a:endParaRPr lang="en-US"/>
            </a:p>
          </p:txBody>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3359"/>
                </a:lnSpc>
              </a:pPr>
              <a:endParaRPr/>
            </a:p>
          </p:txBody>
        </p:sp>
      </p:grpSp>
      <p:sp>
        <p:nvSpPr>
          <p:cNvPr id="12" name="Freeform 12"/>
          <p:cNvSpPr/>
          <p:nvPr/>
        </p:nvSpPr>
        <p:spPr>
          <a:xfrm>
            <a:off x="15409889" y="6350870"/>
            <a:ext cx="2207075" cy="3027161"/>
          </a:xfrm>
          <a:custGeom>
            <a:avLst/>
            <a:gdLst/>
            <a:ahLst/>
            <a:cxnLst/>
            <a:rect l="l" t="t" r="r" b="b"/>
            <a:pathLst>
              <a:path w="2207075" h="3027161">
                <a:moveTo>
                  <a:pt x="0" y="0"/>
                </a:moveTo>
                <a:lnTo>
                  <a:pt x="2207075" y="0"/>
                </a:lnTo>
                <a:lnTo>
                  <a:pt x="2207075" y="3027160"/>
                </a:lnTo>
                <a:lnTo>
                  <a:pt x="0" y="30271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TextBox 13"/>
          <p:cNvSpPr txBox="1"/>
          <p:nvPr/>
        </p:nvSpPr>
        <p:spPr>
          <a:xfrm>
            <a:off x="2878111" y="1019175"/>
            <a:ext cx="12531778" cy="769441"/>
          </a:xfrm>
          <a:prstGeom prst="rect">
            <a:avLst/>
          </a:prstGeom>
        </p:spPr>
        <p:txBody>
          <a:bodyPr lIns="0" tIns="0" rIns="0" bIns="0" rtlCol="0" anchor="t">
            <a:spAutoFit/>
          </a:bodyPr>
          <a:lstStyle/>
          <a:p>
            <a:pPr algn="ctr"/>
            <a:r>
              <a:rPr lang="en-US" sz="5000" dirty="0">
                <a:solidFill>
                  <a:srgbClr val="009DDC"/>
                </a:solidFill>
                <a:latin typeface="Gotham 3"/>
                <a:ea typeface="+mn-lt"/>
                <a:cs typeface="+mn-lt"/>
              </a:rPr>
              <a:t>DISTINCTIVES OF YOUR NEW ROLE</a:t>
            </a:r>
            <a:endParaRPr lang="en-US" sz="5000">
              <a:solidFill>
                <a:srgbClr val="000000"/>
              </a:solidFill>
              <a:latin typeface="Gotham 3"/>
              <a:ea typeface="+mn-lt"/>
              <a:cs typeface="+mn-lt"/>
            </a:endParaRPr>
          </a:p>
        </p:txBody>
      </p:sp>
      <p:sp>
        <p:nvSpPr>
          <p:cNvPr id="14" name="TextBox 14"/>
          <p:cNvSpPr txBox="1"/>
          <p:nvPr/>
        </p:nvSpPr>
        <p:spPr>
          <a:xfrm>
            <a:off x="1171175" y="2618189"/>
            <a:ext cx="13671035" cy="3534301"/>
          </a:xfrm>
          <a:prstGeom prst="rect">
            <a:avLst/>
          </a:prstGeom>
        </p:spPr>
        <p:txBody>
          <a:bodyPr lIns="0" tIns="0" rIns="0" bIns="0" rtlCol="0" anchor="t">
            <a:spAutoFit/>
          </a:bodyPr>
          <a:lstStyle/>
          <a:p>
            <a:pPr>
              <a:lnSpc>
                <a:spcPts val="5599"/>
              </a:lnSpc>
            </a:pPr>
            <a:r>
              <a:rPr lang="en-US" sz="3950" dirty="0">
                <a:solidFill>
                  <a:srgbClr val="009DDC"/>
                </a:solidFill>
                <a:latin typeface="Gotham 3"/>
              </a:rPr>
              <a:t>Ambassador as a disciple</a:t>
            </a:r>
            <a:endParaRPr lang="en-US" sz="3999" dirty="0">
              <a:solidFill>
                <a:srgbClr val="009DDC"/>
              </a:solidFill>
              <a:latin typeface="Gotham 3"/>
            </a:endParaRPr>
          </a:p>
          <a:p>
            <a:pPr marL="862965" lvl="1" indent="-431800">
              <a:lnSpc>
                <a:spcPts val="5599"/>
              </a:lnSpc>
              <a:buFont typeface="Arial"/>
              <a:buChar char="•"/>
            </a:pPr>
            <a:r>
              <a:rPr lang="en-US" sz="3950" dirty="0">
                <a:solidFill>
                  <a:srgbClr val="666666"/>
                </a:solidFill>
                <a:latin typeface="Gotham 3"/>
              </a:rPr>
              <a:t>Putting your own faith into action</a:t>
            </a:r>
          </a:p>
          <a:p>
            <a:pPr marL="862965" lvl="1" indent="-431800">
              <a:lnSpc>
                <a:spcPts val="5599"/>
              </a:lnSpc>
              <a:buFont typeface="Arial"/>
              <a:buChar char="•"/>
            </a:pPr>
            <a:r>
              <a:rPr lang="en-US" sz="3950" dirty="0">
                <a:solidFill>
                  <a:srgbClr val="666666"/>
                </a:solidFill>
                <a:latin typeface="Gotham 3"/>
              </a:rPr>
              <a:t>Growing in Biblical literacy about "the stranger"</a:t>
            </a:r>
          </a:p>
          <a:p>
            <a:pPr marL="862965" lvl="1" indent="-431800">
              <a:lnSpc>
                <a:spcPts val="5599"/>
              </a:lnSpc>
              <a:buFont typeface="Arial"/>
              <a:buChar char="•"/>
            </a:pPr>
            <a:r>
              <a:rPr lang="en-US" sz="3950" dirty="0">
                <a:solidFill>
                  <a:srgbClr val="666666"/>
                </a:solidFill>
                <a:latin typeface="Gotham 3"/>
              </a:rPr>
              <a:t>Encouraging others to put their faith into action</a:t>
            </a:r>
          </a:p>
          <a:p>
            <a:pPr marL="862965" lvl="1" indent="-431800">
              <a:lnSpc>
                <a:spcPts val="5599"/>
              </a:lnSpc>
              <a:buFont typeface="Arial"/>
              <a:buChar char="•"/>
            </a:pPr>
            <a:r>
              <a:rPr lang="en-US" sz="3950" dirty="0">
                <a:solidFill>
                  <a:srgbClr val="666666"/>
                </a:solidFill>
                <a:latin typeface="Gotham 3"/>
              </a:rPr>
              <a:t>Discovering your calling + spiritual gifts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1FD154CD565A94094354F31E239E349" ma:contentTypeVersion="76" ma:contentTypeDescription="Create a new document." ma:contentTypeScope="" ma:versionID="f28207c25bad2cf64bfaca1e5fff3c74">
  <xsd:schema xmlns:xsd="http://www.w3.org/2001/XMLSchema" xmlns:xs="http://www.w3.org/2001/XMLSchema" xmlns:p="http://schemas.microsoft.com/office/2006/metadata/properties" xmlns:ns2="e94aebfc-c452-41d9-9fb7-59c10091a183" xmlns:ns3="45f82f2c-2f37-4b5d-8e04-0727e1382bed" targetNamespace="http://schemas.microsoft.com/office/2006/metadata/properties" ma:root="true" ma:fieldsID="671c81c6a3908461939ef7e4e7cdb99e" ns2:_="" ns3:_="">
    <xsd:import namespace="e94aebfc-c452-41d9-9fb7-59c10091a183"/>
    <xsd:import namespace="45f82f2c-2f37-4b5d-8e04-0727e1382be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ContentAreas" minOccurs="0"/>
                <xsd:element ref="ns2:MediaType" minOccurs="0"/>
                <xsd:element ref="ns2:Audience" minOccurs="0"/>
                <xsd:element ref="ns2:ProgramName" minOccurs="0"/>
                <xsd:element ref="ns2:OtherApplications" minOccurs="0"/>
                <xsd:element ref="ns3:_dlc_DocId" minOccurs="0"/>
                <xsd:element ref="ns3:_dlc_DocIdUrl" minOccurs="0"/>
                <xsd:element ref="ns3:_dlc_DocIdPersistId" minOccurs="0"/>
                <xsd:element ref="ns2:Category" minOccurs="0"/>
                <xsd:element ref="ns2:Summary" minOccurs="0"/>
                <xsd:element ref="ns2:lcf76f155ced4ddcb4097134ff3c332f" minOccurs="0"/>
                <xsd:element ref="ns3:TaxCatchAll" minOccurs="0"/>
                <xsd:element ref="ns2:Timestamp" minOccurs="0"/>
                <xsd:element ref="ns2:j0ac9f5f535947eeaf79fbcedcd52e0f" minOccurs="0"/>
                <xsd:element ref="ns2:ff081a44d7f94f72bd4af79bb8a04463" minOccurs="0"/>
                <xsd:element ref="ns2:pf903b072d7849ff9213582a2f5c9a56" minOccurs="0"/>
                <xsd:element ref="ns2:a9b5f6c7c5884dcba9f36f999f085675" minOccurs="0"/>
                <xsd:element ref="ns2:MediaServiceLocation" minOccurs="0"/>
                <xsd:element ref="ns2:haf59809dcd049c988509fc572e0e4aa" minOccurs="0"/>
                <xsd:element ref="ns2:Policy_x002f_Procedure_x0020__x0023_" minOccurs="0"/>
                <xsd:element ref="ns2:f9af27e580cb4438a0b8215cc5970b22" minOccurs="0"/>
                <xsd:element ref="ns2:AdditionalTags" minOccurs="0"/>
                <xsd:element ref="ns2:SourceFolder" minOccurs="0"/>
                <xsd:element ref="ns2:l315860c396d4ab08ad905b6ae0b8a3d" minOccurs="0"/>
                <xsd:element ref="ns2:MediaServiceObjectDetectorVersions" minOccurs="0"/>
                <xsd:element ref="ns2:Description_x002f_KEYWORDS" minOccurs="0"/>
                <xsd:element ref="ns2:INDEX_x0020_Doc_x002f_Media_x0020_Type" minOccurs="0"/>
                <xsd:element ref="ns2:INDEX_x0020_WR_x0020_Location" minOccurs="0"/>
                <xsd:element ref="ns2:INDEX_x0020_Program_x0020_Sector" minOccurs="0"/>
                <xsd:element ref="ns2:MediaServiceSearchProperties" minOccurs="0"/>
                <xsd:element ref="ns2:DocumentReview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4aebfc-c452-41d9-9fb7-59c10091a1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ContentAreas" ma:index="20" nillable="true" ma:displayName="USP Content Areas" ma:format="Dropdown" ma:internalName="ContentAreas">
      <xsd:simpleType>
        <xsd:restriction base="dms:Text">
          <xsd:maxLength value="255"/>
        </xsd:restriction>
      </xsd:simpleType>
    </xsd:element>
    <xsd:element name="MediaType" ma:index="21" nillable="true" ma:displayName="USP Media Type" ma:format="Dropdown" ma:internalName="MediaType">
      <xsd:simpleType>
        <xsd:restriction base="dms:Choice">
          <xsd:enumeration value="Recording"/>
          <xsd:enumeration value="Slides"/>
          <xsd:enumeration value="Document"/>
          <xsd:enumeration value="Tool"/>
        </xsd:restriction>
      </xsd:simpleType>
    </xsd:element>
    <xsd:element name="Audience" ma:index="22" nillable="true" ma:displayName="USP Intended Audience" ma:default="Everyone" ma:description="This column denotes who this training is for." ma:format="Dropdown" ma:indexed="true" ma:internalName="Audience">
      <xsd:simpleType>
        <xsd:restriction base="dms:Text">
          <xsd:maxLength value="255"/>
        </xsd:restriction>
      </xsd:simpleType>
    </xsd:element>
    <xsd:element name="ProgramName" ma:index="23" nillable="true" ma:displayName="USP Training On" ma:description="Microsoft Office Program Name" ma:format="Dropdown" ma:internalName="ProgramName">
      <xsd:simpleType>
        <xsd:restriction base="dms:Choice">
          <xsd:enumeration value="SharePoint"/>
          <xsd:enumeration value="Outlook"/>
          <xsd:enumeration value="Teams"/>
          <xsd:enumeration value="Automation"/>
          <xsd:enumeration value="Word"/>
          <xsd:enumeration value="Excel"/>
          <xsd:enumeration value="Best Practices"/>
          <xsd:enumeration value="OneDrive"/>
        </xsd:restriction>
      </xsd:simpleType>
    </xsd:element>
    <xsd:element name="OtherApplications" ma:index="24" nillable="true" ma:displayName="USP Training Interfaces With" ma:description="Programs that interact with the Training On programs." ma:format="Dropdown" ma:internalName="OtherApplications">
      <xsd:simpleType>
        <xsd:restriction base="dms:Choice">
          <xsd:enumeration value="SharePoint"/>
          <xsd:enumeration value="Outlook"/>
          <xsd:enumeration value="Teams"/>
          <xsd:enumeration value="Automation"/>
          <xsd:enumeration value="Word"/>
          <xsd:enumeration value="Excel"/>
          <xsd:enumeration value="Best Practices"/>
          <xsd:enumeration value="OneDrive"/>
          <xsd:enumeration value="Office 365 Online"/>
        </xsd:restriction>
      </xsd:simpleType>
    </xsd:element>
    <xsd:element name="Category" ma:index="28" nillable="true" ma:displayName="USP Category" ma:format="Dropdown" ma:indexed="true" ma:internalName="Category">
      <xsd:simpleType>
        <xsd:restriction base="dms:Choice">
          <xsd:enumeration value="Recording"/>
          <xsd:enumeration value="Resource Document"/>
          <xsd:enumeration value="Tool"/>
        </xsd:restriction>
      </xsd:simpleType>
    </xsd:element>
    <xsd:element name="Summary" ma:index="29" nillable="true" ma:displayName="USP Summary" ma:format="Dropdown" ma:internalName="Summary">
      <xsd:simpleType>
        <xsd:restriction base="dms:Note">
          <xsd:maxLength value="255"/>
        </xsd:restriction>
      </xsd:simpleType>
    </xsd:element>
    <xsd:element name="lcf76f155ced4ddcb4097134ff3c332f" ma:index="31" nillable="true" ma:taxonomy="true" ma:internalName="lcf76f155ced4ddcb4097134ff3c332f" ma:taxonomyFieldName="MediaServiceImageTags" ma:displayName="Image Tags" ma:readOnly="false" ma:fieldId="{5cf76f15-5ced-4ddc-b409-7134ff3c332f}" ma:taxonomyMulti="true" ma:sspId="90b69488-d316-4a7a-864e-9286f6692201" ma:termSetId="09814cd3-568e-fe90-9814-8d621ff8fb84" ma:anchorId="fba54fb3-c3e1-fe81-a776-ca4b69148c4d" ma:open="true" ma:isKeyword="false">
      <xsd:complexType>
        <xsd:sequence>
          <xsd:element ref="pc:Terms" minOccurs="0" maxOccurs="1"/>
        </xsd:sequence>
      </xsd:complexType>
    </xsd:element>
    <xsd:element name="Timestamp" ma:index="33" nillable="true" ma:displayName="USP Timestamp" ma:format="DateOnly" ma:indexed="true" ma:internalName="Timestamp">
      <xsd:simpleType>
        <xsd:restriction base="dms:DateTime"/>
      </xsd:simpleType>
    </xsd:element>
    <xsd:element name="j0ac9f5f535947eeaf79fbcedcd52e0f" ma:index="35" nillable="true" ma:taxonomy="true" ma:internalName="j0ac9f5f535947eeaf79fbcedcd52e0f" ma:taxonomyFieldName="Responsible_x0020_Group" ma:displayName="Responsible Group" ma:indexed="true" ma:default="17;#HO US Programs|4f52ee63-8153-414b-b6d1-20e53c10d103" ma:fieldId="{30ac9f5f-5359-47ee-af79-fbcedcd52e0f}" ma:sspId="90b69488-d316-4a7a-864e-9286f6692201" ma:termSetId="7c372712-f098-439a-89e0-6423daa10868" ma:anchorId="00000000-0000-0000-0000-000000000000" ma:open="false" ma:isKeyword="false">
      <xsd:complexType>
        <xsd:sequence>
          <xsd:element ref="pc:Terms" minOccurs="0" maxOccurs="1"/>
        </xsd:sequence>
      </xsd:complexType>
    </xsd:element>
    <xsd:element name="ff081a44d7f94f72bd4af79bb8a04463" ma:index="37" nillable="true" ma:taxonomy="true" ma:internalName="ff081a44d7f94f72bd4af79bb8a04463" ma:taxonomyFieldName="Major_x0020_Program_x0020_Sector" ma:displayName="Initiative/Program/Sector" ma:readOnly="false" ma:default="" ma:fieldId="{ff081a44-d7f9-4f72-bd4a-f79bb8a04463}" ma:taxonomyMulti="true" ma:sspId="90b69488-d316-4a7a-864e-9286f6692201" ma:termSetId="ab419d10-8d94-471b-8a21-219c2e2c704f" ma:anchorId="00000000-0000-0000-0000-000000000000" ma:open="false" ma:isKeyword="false">
      <xsd:complexType>
        <xsd:sequence>
          <xsd:element ref="pc:Terms" minOccurs="0" maxOccurs="1"/>
        </xsd:sequence>
      </xsd:complexType>
    </xsd:element>
    <xsd:element name="pf903b072d7849ff9213582a2f5c9a56" ma:index="39" nillable="true" ma:taxonomy="true" ma:internalName="pf903b072d7849ff9213582a2f5c9a56" ma:taxonomyFieldName="Document_x0020_Type" ma:displayName="Doc/Media Type" ma:readOnly="false" ma:default="" ma:fieldId="{9f903b07-2d78-49ff-9213-582a2f5c9a56}" ma:taxonomyMulti="true" ma:sspId="90b69488-d316-4a7a-864e-9286f6692201" ma:termSetId="6e6f6c1d-8554-48c1-bdf4-4658e03166a3" ma:anchorId="00000000-0000-0000-0000-000000000000" ma:open="false" ma:isKeyword="false">
      <xsd:complexType>
        <xsd:sequence>
          <xsd:element ref="pc:Terms" minOccurs="0" maxOccurs="1"/>
        </xsd:sequence>
      </xsd:complexType>
    </xsd:element>
    <xsd:element name="a9b5f6c7c5884dcba9f36f999f085675" ma:index="41" nillable="true" ma:taxonomy="true" ma:internalName="a9b5f6c7c5884dcba9f36f999f085675" ma:taxonomyFieldName="Document_x0020_Status" ma:displayName="Doc/Media Status" ma:indexed="true" ma:default="14;#Finalized|6e37398a-230d-4c2a-8ee3-daa3755cdfeb" ma:fieldId="{a9b5f6c7-c588-4dcb-a9f3-6f999f085675}" ma:sspId="90b69488-d316-4a7a-864e-9286f6692201" ma:termSetId="6b665c35-4df1-44ed-bf0e-8d0b0cb085ea" ma:anchorId="00000000-0000-0000-0000-000000000000" ma:open="false" ma:isKeyword="false">
      <xsd:complexType>
        <xsd:sequence>
          <xsd:element ref="pc:Terms" minOccurs="0" maxOccurs="1"/>
        </xsd:sequence>
      </xsd:complexType>
    </xsd:element>
    <xsd:element name="MediaServiceLocation" ma:index="42" nillable="true" ma:displayName="Location" ma:description="" ma:internalName="MediaServiceLocation" ma:readOnly="true">
      <xsd:simpleType>
        <xsd:restriction base="dms:Text"/>
      </xsd:simpleType>
    </xsd:element>
    <xsd:element name="haf59809dcd049c988509fc572e0e4aa" ma:index="44" nillable="true" ma:taxonomy="true" ma:internalName="haf59809dcd049c988509fc572e0e4aa" ma:taxonomyFieldName="Policy_x002f_Procedure_x0020_Category" ma:displayName="Pol/Proc Category" ma:indexed="true" ma:default="" ma:fieldId="{1af59809-dcd0-49c9-8850-9fc572e0e4aa}" ma:sspId="90b69488-d316-4a7a-864e-9286f6692201" ma:termSetId="b51f795e-a2e3-4fa0-8cc3-a0fb60243b8b" ma:anchorId="00000000-0000-0000-0000-000000000000" ma:open="false" ma:isKeyword="false">
      <xsd:complexType>
        <xsd:sequence>
          <xsd:element ref="pc:Terms" minOccurs="0" maxOccurs="1"/>
        </xsd:sequence>
      </xsd:complexType>
    </xsd:element>
    <xsd:element name="Policy_x002f_Procedure_x0020__x0023_" ma:index="45" nillable="true" ma:displayName="Pol/Proc #" ma:internalName="Policy_x002f_Procedure_x0020__x0023_">
      <xsd:simpleType>
        <xsd:restriction base="dms:Text">
          <xsd:maxLength value="255"/>
        </xsd:restriction>
      </xsd:simpleType>
    </xsd:element>
    <xsd:element name="f9af27e580cb4438a0b8215cc5970b22" ma:index="47" nillable="true" ma:taxonomy="true" ma:internalName="f9af27e580cb4438a0b8215cc5970b22" ma:taxonomyFieldName="Pol_x002f_Proc_x0020_Sub_x002d_Type" ma:displayName="Pol/Proc Sub-Type" ma:default="" ma:fieldId="{f9af27e5-80cb-4438-a0b8-215cc5970b22}" ma:sspId="90b69488-d316-4a7a-864e-9286f6692201" ma:termSetId="df35afe5-c395-4a38-86d1-309a4af8ff57" ma:anchorId="00000000-0000-0000-0000-000000000000" ma:open="false" ma:isKeyword="false">
      <xsd:complexType>
        <xsd:sequence>
          <xsd:element ref="pc:Terms" minOccurs="0" maxOccurs="1"/>
        </xsd:sequence>
      </xsd:complexType>
    </xsd:element>
    <xsd:element name="AdditionalTags" ma:index="48" nillable="true" ma:displayName="Additional Tags" ma:format="Dropdown" ma:indexed="true" ma:internalName="AdditionalTags">
      <xsd:simpleType>
        <xsd:restriction base="dms:Choice">
          <xsd:enumeration value="Agreement"/>
          <xsd:enumeration value="Career Development"/>
          <xsd:enumeration value="Coaching resources"/>
          <xsd:enumeration value="Disaster Response"/>
          <xsd:enumeration value="Employee Training"/>
          <xsd:enumeration value="Lessons Learned"/>
          <xsd:enumeration value="Media Release"/>
          <xsd:enumeration value="Medical Resources"/>
          <xsd:enumeration value="Mental Health"/>
          <xsd:enumeration value="Private Sponsorship"/>
          <xsd:enumeration value="Program Brief"/>
          <xsd:enumeration value="Proposal"/>
          <xsd:enumeration value="Quick Guides"/>
          <xsd:enumeration value="Supervisor training"/>
          <xsd:enumeration value="Supplemental Benefits"/>
          <xsd:enumeration value="Toolkit"/>
          <xsd:enumeration value="Basecamp"/>
        </xsd:restriction>
      </xsd:simpleType>
    </xsd:element>
    <xsd:element name="SourceFolder" ma:index="49" nillable="true" ma:displayName="Source Folder" ma:format="Dropdown" ma:indexed="true" ma:internalName="SourceFolder">
      <xsd:simpleType>
        <xsd:restriction base="dms:Text">
          <xsd:maxLength value="255"/>
        </xsd:restriction>
      </xsd:simpleType>
    </xsd:element>
    <xsd:element name="l315860c396d4ab08ad905b6ae0b8a3d" ma:index="51" nillable="true" ma:taxonomy="true" ma:internalName="l315860c396d4ab08ad905b6ae0b8a3d" ma:taxonomyFieldName="WR_x0020_Location" ma:displayName="WR Location" ma:readOnly="false" ma:default="58;#All U.S (no office specified)|31e029ff-782c-45e5-8b65-cd2a80b8c582" ma:fieldId="{5315860c-396d-4ab0-8ad9-05b6ae0b8a3d}" ma:taxonomyMulti="true" ma:sspId="90b69488-d316-4a7a-864e-9286f6692201" ma:termSetId="80ce9f0b-e333-4871-9a26-6b02ac344eee" ma:anchorId="00000000-0000-0000-0000-000000000000" ma:open="false" ma:isKeyword="false">
      <xsd:complexType>
        <xsd:sequence>
          <xsd:element ref="pc:Terms" minOccurs="0" maxOccurs="1"/>
        </xsd:sequence>
      </xsd:complexType>
    </xsd:element>
    <xsd:element name="MediaServiceObjectDetectorVersions" ma:index="52" nillable="true" ma:displayName="MediaServiceObjectDetectorVersions" ma:hidden="true" ma:indexed="true" ma:internalName="MediaServiceObjectDetectorVersions" ma:readOnly="true">
      <xsd:simpleType>
        <xsd:restriction base="dms:Text"/>
      </xsd:simpleType>
    </xsd:element>
    <xsd:element name="Description_x002f_KEYWORDS" ma:index="53" nillable="true" ma:displayName="Description/KEYWORDS" ma:internalName="Description_x002f_KEYWORDS">
      <xsd:simpleType>
        <xsd:restriction base="dms:Note">
          <xsd:maxLength value="255"/>
        </xsd:restriction>
      </xsd:simpleType>
    </xsd:element>
    <xsd:element name="INDEX_x0020_Doc_x002f_Media_x0020_Type" ma:index="54" nillable="true" ma:displayName="INDEX Doc/Media Type" ma:indexed="true" ma:internalName="INDEX_x0020_Doc_x002f_Media_x0020_Type">
      <xsd:simpleType>
        <xsd:restriction base="dms:Text">
          <xsd:maxLength value="255"/>
        </xsd:restriction>
      </xsd:simpleType>
    </xsd:element>
    <xsd:element name="INDEX_x0020_WR_x0020_Location" ma:index="55" nillable="true" ma:displayName="INDEX WR Location" ma:indexed="true" ma:internalName="INDEX_x0020_WR_x0020_Location">
      <xsd:simpleType>
        <xsd:restriction base="dms:Text">
          <xsd:maxLength value="255"/>
        </xsd:restriction>
      </xsd:simpleType>
    </xsd:element>
    <xsd:element name="INDEX_x0020_Program_x0020_Sector" ma:index="56" nillable="true" ma:displayName="INDEX Program Sector" ma:indexed="true" ma:internalName="INDEX_x0020_Program_x0020_Sector">
      <xsd:simpleType>
        <xsd:restriction base="dms:Text">
          <xsd:maxLength value="255"/>
        </xsd:restriction>
      </xsd:simpleType>
    </xsd:element>
    <xsd:element name="MediaServiceSearchProperties" ma:index="57" nillable="true" ma:displayName="MediaServiceSearchProperties" ma:hidden="true" ma:internalName="MediaServiceSearchProperties" ma:readOnly="true">
      <xsd:simpleType>
        <xsd:restriction base="dms:Note"/>
      </xsd:simpleType>
    </xsd:element>
    <xsd:element name="DocumentReviewDate" ma:index="58" nillable="true" ma:displayName="Document Review Date" ma:format="DateOnly" ma:indexed="true" ma:internalName="DocumentReview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45f82f2c-2f37-4b5d-8e04-0727e1382be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_dlc_DocId" ma:index="25" nillable="true" ma:displayName="Document ID Value" ma:description="The value of the document ID assigned to this item." ma:indexed="true" ma:internalName="_dlc_DocId" ma:readOnly="true">
      <xsd:simpleType>
        <xsd:restriction base="dms:Text"/>
      </xsd:simpleType>
    </xsd:element>
    <xsd:element name="_dlc_DocIdUrl" ma:index="2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7" nillable="true" ma:displayName="Persist ID" ma:description="Keep ID on add." ma:hidden="true" ma:internalName="_dlc_DocIdPersistId" ma:readOnly="true">
      <xsd:simpleType>
        <xsd:restriction base="dms:Boolean"/>
      </xsd:simpleType>
    </xsd:element>
    <xsd:element name="TaxCatchAll" ma:index="32" nillable="true" ma:displayName="Taxonomy Catch All Column" ma:hidden="true" ma:list="{adbf33ba-fe57-4880-9cad-8e9a010bc309}" ma:internalName="TaxCatchAll" ma:showField="CatchAllData" ma:web="45f82f2c-2f37-4b5d-8e04-0727e1382b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ContentAreas xmlns="e94aebfc-c452-41d9-9fb7-59c10091a183" xsi:nil="true"/>
    <OtherApplications xmlns="e94aebfc-c452-41d9-9fb7-59c10091a183" xsi:nil="true"/>
    <Summary xmlns="e94aebfc-c452-41d9-9fb7-59c10091a183" xsi:nil="true"/>
    <ff081a44d7f94f72bd4af79bb8a04463 xmlns="e94aebfc-c452-41d9-9fb7-59c10091a183">
      <Terms xmlns="http://schemas.microsoft.com/office/infopath/2007/PartnerControls">
        <TermInfo xmlns="http://schemas.microsoft.com/office/infopath/2007/PartnerControls">
          <TermName xmlns="http://schemas.microsoft.com/office/infopath/2007/PartnerControls">USP-Church ＆ Community Engagement</TermName>
          <TermId xmlns="http://schemas.microsoft.com/office/infopath/2007/PartnerControls">3a0a46c0-ceef-429f-8421-7094c913f9ca</TermId>
        </TermInfo>
      </Terms>
    </ff081a44d7f94f72bd4af79bb8a04463>
    <l315860c396d4ab08ad905b6ae0b8a3d xmlns="e94aebfc-c452-41d9-9fb7-59c10091a183">
      <Terms xmlns="http://schemas.microsoft.com/office/infopath/2007/PartnerControls">
        <TermInfo xmlns="http://schemas.microsoft.com/office/infopath/2007/PartnerControls">
          <TermName xmlns="http://schemas.microsoft.com/office/infopath/2007/PartnerControls">All U.S (no office specified)</TermName>
          <TermId xmlns="http://schemas.microsoft.com/office/infopath/2007/PartnerControls">31e029ff-782c-45e5-8b65-cd2a80b8c582</TermId>
        </TermInfo>
      </Terms>
    </l315860c396d4ab08ad905b6ae0b8a3d>
    <pf903b072d7849ff9213582a2f5c9a56 xmlns="e94aebfc-c452-41d9-9fb7-59c10091a183">
      <Terms xmlns="http://schemas.microsoft.com/office/infopath/2007/PartnerControls">
        <TermInfo xmlns="http://schemas.microsoft.com/office/infopath/2007/PartnerControls">
          <TermName xmlns="http://schemas.microsoft.com/office/infopath/2007/PartnerControls">Training</TermName>
          <TermId xmlns="http://schemas.microsoft.com/office/infopath/2007/PartnerControls">e1ac2403-8a72-49f2-8da0-705060230d74</TermId>
        </TermInfo>
      </Terms>
    </pf903b072d7849ff9213582a2f5c9a56>
    <a9b5f6c7c5884dcba9f36f999f085675 xmlns="e94aebfc-c452-41d9-9fb7-59c10091a183">
      <Terms xmlns="http://schemas.microsoft.com/office/infopath/2007/PartnerControls">
        <TermInfo xmlns="http://schemas.microsoft.com/office/infopath/2007/PartnerControls">
          <TermName xmlns="http://schemas.microsoft.com/office/infopath/2007/PartnerControls">Finalized</TermName>
          <TermId xmlns="http://schemas.microsoft.com/office/infopath/2007/PartnerControls">6e37398a-230d-4c2a-8ee3-daa3755cdfeb</TermId>
        </TermInfo>
      </Terms>
    </a9b5f6c7c5884dcba9f36f999f085675>
    <MediaType xmlns="e94aebfc-c452-41d9-9fb7-59c10091a183" xsi:nil="true"/>
    <AdditionalTags xmlns="e94aebfc-c452-41d9-9fb7-59c10091a183" xsi:nil="true"/>
    <Policy_x002f_Procedure_x0020__x0023_ xmlns="e94aebfc-c452-41d9-9fb7-59c10091a183" xsi:nil="true"/>
    <Category xmlns="e94aebfc-c452-41d9-9fb7-59c10091a183" xsi:nil="true"/>
    <ProgramName xmlns="e94aebfc-c452-41d9-9fb7-59c10091a183" xsi:nil="true"/>
    <TaxCatchAll xmlns="45f82f2c-2f37-4b5d-8e04-0727e1382bed">
      <Value>76</Value>
      <Value>17</Value>
      <Value>58</Value>
      <Value>15</Value>
      <Value>14</Value>
    </TaxCatchAll>
    <haf59809dcd049c988509fc572e0e4aa xmlns="e94aebfc-c452-41d9-9fb7-59c10091a183">
      <Terms xmlns="http://schemas.microsoft.com/office/infopath/2007/PartnerControls"/>
    </haf59809dcd049c988509fc572e0e4aa>
    <Audience xmlns="e94aebfc-c452-41d9-9fb7-59c10091a183">Everyone</Audience>
    <lcf76f155ced4ddcb4097134ff3c332f xmlns="e94aebfc-c452-41d9-9fb7-59c10091a183">
      <Terms xmlns="http://schemas.microsoft.com/office/infopath/2007/PartnerControls"/>
    </lcf76f155ced4ddcb4097134ff3c332f>
    <Description_x002f_KEYWORDS xmlns="e94aebfc-c452-41d9-9fb7-59c10091a183" xsi:nil="true"/>
    <INDEX_x0020_WR_x0020_Location xmlns="e94aebfc-c452-41d9-9fb7-59c10091a183">All U.S (no office specified); </INDEX_x0020_WR_x0020_Location>
    <f9af27e580cb4438a0b8215cc5970b22 xmlns="e94aebfc-c452-41d9-9fb7-59c10091a183">
      <Terms xmlns="http://schemas.microsoft.com/office/infopath/2007/PartnerControls"/>
    </f9af27e580cb4438a0b8215cc5970b22>
    <Timestamp xmlns="e94aebfc-c452-41d9-9fb7-59c10091a183">2023-09-20T19:39:48+00:00</Timestamp>
    <j0ac9f5f535947eeaf79fbcedcd52e0f xmlns="e94aebfc-c452-41d9-9fb7-59c10091a183">
      <Terms xmlns="http://schemas.microsoft.com/office/infopath/2007/PartnerControls">
        <TermInfo xmlns="http://schemas.microsoft.com/office/infopath/2007/PartnerControls">
          <TermName xmlns="http://schemas.microsoft.com/office/infopath/2007/PartnerControls">HO US Programs</TermName>
          <TermId xmlns="http://schemas.microsoft.com/office/infopath/2007/PartnerControls">4f52ee63-8153-414b-b6d1-20e53c10d103</TermId>
        </TermInfo>
      </Terms>
    </j0ac9f5f535947eeaf79fbcedcd52e0f>
    <SourceFolder xmlns="e94aebfc-c452-41d9-9fb7-59c10091a183">Church and Community Engagement</SourceFolder>
    <INDEX_x0020_Doc_x002f_Media_x0020_Type xmlns="e94aebfc-c452-41d9-9fb7-59c10091a183">Training; </INDEX_x0020_Doc_x002f_Media_x0020_Type>
    <_dlc_DocId xmlns="45f82f2c-2f37-4b5d-8e04-0727e1382bed">WRUSP-1410034440-8543</_dlc_DocId>
    <_dlc_DocIdUrl xmlns="45f82f2c-2f37-4b5d-8e04-0727e1382bed">
      <Url>https://worldrelief.sharepoint.com/sites/Nexus/_layouts/DocIdRedir.aspx?ID=WRUSP-1410034440-8543</Url>
      <Description>WRUSP-1410034440-8543</Description>
    </_dlc_DocIdUrl>
    <INDEX_x0020_Program_x0020_Sector xmlns="e94aebfc-c452-41d9-9fb7-59c10091a183">USP-Church ＆ Community Engagement; </INDEX_x0020_Program_x0020_Sector>
    <DocumentReviewDate xmlns="e94aebfc-c452-41d9-9fb7-59c10091a183" xsi:nil="true"/>
    <SharedWithUsers xmlns="45f82f2c-2f37-4b5d-8e04-0727e1382bed">
      <UserInfo>
        <DisplayName>Ansley Ozment</DisplayName>
        <AccountId>3360</AccountId>
        <AccountType/>
      </UserInfo>
    </SharedWithUsers>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55E689-5CDF-46C8-93D4-FA0225C035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4aebfc-c452-41d9-9fb7-59c10091a183"/>
    <ds:schemaRef ds:uri="45f82f2c-2f37-4b5d-8e04-0727e1382b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8393518-DC0B-4D97-A705-51A2585CBCA0}">
  <ds:schemaRefs>
    <ds:schemaRef ds:uri="http://schemas.microsoft.com/sharepoint/events"/>
  </ds:schemaRefs>
</ds:datastoreItem>
</file>

<file path=customXml/itemProps3.xml><?xml version="1.0" encoding="utf-8"?>
<ds:datastoreItem xmlns:ds="http://schemas.openxmlformats.org/officeDocument/2006/customXml" ds:itemID="{FAF571B1-1CE3-410F-9234-DD53185F0069}">
  <ds:schemaRefs>
    <ds:schemaRef ds:uri="45f82f2c-2f37-4b5d-8e04-0727e1382bed"/>
    <ds:schemaRef ds:uri="http://schemas.microsoft.com/office/2006/documentManagement/types"/>
    <ds:schemaRef ds:uri="e94aebfc-c452-41d9-9fb7-59c10091a183"/>
    <ds:schemaRef ds:uri="http://purl.org/dc/dcmitype/"/>
    <ds:schemaRef ds:uri="http://schemas.openxmlformats.org/package/2006/metadata/core-properties"/>
    <ds:schemaRef ds:uri="http://schemas.microsoft.com/office/2006/metadata/properties"/>
    <ds:schemaRef ds:uri="http://www.w3.org/XML/1998/namespace"/>
    <ds:schemaRef ds:uri="http://schemas.microsoft.com/office/infopath/2007/PartnerControls"/>
    <ds:schemaRef ds:uri="http://purl.org/dc/terms/"/>
    <ds:schemaRef ds:uri="http://purl.org/dc/elements/1.1/"/>
  </ds:schemaRefs>
</ds:datastoreItem>
</file>

<file path=customXml/itemProps4.xml><?xml version="1.0" encoding="utf-8"?>
<ds:datastoreItem xmlns:ds="http://schemas.openxmlformats.org/officeDocument/2006/customXml" ds:itemID="{D4974A04-150E-4F40-81AC-13E19AC02E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4106</Words>
  <Application>Microsoft Office PowerPoint</Application>
  <PresentationFormat>Custom</PresentationFormat>
  <Paragraphs>798</Paragraphs>
  <Slides>55</Slides>
  <Notes>41</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Training - Good Neighbor Ambassador v1</dc:title>
  <dc:creator>Steve Bostian</dc:creator>
  <cp:lastModifiedBy>Ansley Ozment</cp:lastModifiedBy>
  <cp:revision>1600</cp:revision>
  <dcterms:created xsi:type="dcterms:W3CDTF">2006-08-16T00:00:00Z</dcterms:created>
  <dcterms:modified xsi:type="dcterms:W3CDTF">2024-07-15T16:52:44Z</dcterms:modified>
  <dc:identifier>DAFqPVpsCsw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0x01010021FD154CD565A94094354F31E239E349</vt:lpwstr>
  </property>
  <property fmtid="{D5CDD505-2E9C-101B-9397-08002B2CF9AE}" pid="3" name="Responsible Group">
    <vt:lpwstr>17;#HO US Programs|4f52ee63-8153-414b-b6d1-20e53c10d103</vt:lpwstr>
  </property>
  <property fmtid="{D5CDD505-2E9C-101B-9397-08002B2CF9AE}" pid="4" name="_dlc_DocIdItemGuid">
    <vt:lpwstr>4d81f81f-d65b-4041-bb4b-05c40a0034e4</vt:lpwstr>
  </property>
  <property fmtid="{D5CDD505-2E9C-101B-9397-08002B2CF9AE}" pid="5" name="Document Status">
    <vt:lpwstr>14;#Finalized|6e37398a-230d-4c2a-8ee3-daa3755cdfeb</vt:lpwstr>
  </property>
  <property fmtid="{D5CDD505-2E9C-101B-9397-08002B2CF9AE}" pid="6" name="MediaServiceImageTags">
    <vt:lpwstr/>
  </property>
  <property fmtid="{D5CDD505-2E9C-101B-9397-08002B2CF9AE}" pid="7" name="Pol/Proc Sub-Type">
    <vt:lpwstr/>
  </property>
  <property fmtid="{D5CDD505-2E9C-101B-9397-08002B2CF9AE}" pid="8" name="Policy/Procedure Category">
    <vt:lpwstr/>
  </property>
  <property fmtid="{D5CDD505-2E9C-101B-9397-08002B2CF9AE}" pid="9" name="Document Type">
    <vt:lpwstr>15;#Training|e1ac2403-8a72-49f2-8da0-705060230d74</vt:lpwstr>
  </property>
  <property fmtid="{D5CDD505-2E9C-101B-9397-08002B2CF9AE}" pid="10" name="WR Location">
    <vt:lpwstr>58;#All U.S (no office specified)|31e029ff-782c-45e5-8b65-cd2a80b8c582</vt:lpwstr>
  </property>
  <property fmtid="{D5CDD505-2E9C-101B-9397-08002B2CF9AE}" pid="11" name="Major Program Sector">
    <vt:lpwstr>76;#USP-Church ＆ Community Engagement|3a0a46c0-ceef-429f-8421-7094c913f9ca</vt:lpwstr>
  </property>
  <property fmtid="{D5CDD505-2E9C-101B-9397-08002B2CF9AE}" pid="12" name="_ExtendedDescription">
    <vt:lpwstr/>
  </property>
</Properties>
</file>