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Gotham Bold" charset="1" panose="00000000000000000000"/>
      <p:regular r:id="rId18"/>
    </p:embeddedFont>
    <p:embeddedFont>
      <p:font typeface="Gotham" charset="1" panose="000000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31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32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4.png" Type="http://schemas.openxmlformats.org/officeDocument/2006/relationships/image"/><Relationship Id="rId6" Target="../media/image11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1.pn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23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14.png" Type="http://schemas.openxmlformats.org/officeDocument/2006/relationships/image"/><Relationship Id="rId6" Target="../media/image23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29.png" Type="http://schemas.openxmlformats.org/officeDocument/2006/relationships/image"/><Relationship Id="rId17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24.png" Type="http://schemas.openxmlformats.org/officeDocument/2006/relationships/image"/><Relationship Id="rId7" Target="../media/image23.pn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5750" y="552450"/>
            <a:ext cx="19554825" cy="1085850"/>
          </a:xfrm>
          <a:custGeom>
            <a:avLst/>
            <a:gdLst/>
            <a:ahLst/>
            <a:cxnLst/>
            <a:rect r="r" b="b" t="t" l="l"/>
            <a:pathLst>
              <a:path h="1085850" w="19554825">
                <a:moveTo>
                  <a:pt x="0" y="0"/>
                </a:moveTo>
                <a:lnTo>
                  <a:pt x="19554825" y="0"/>
                </a:lnTo>
                <a:lnTo>
                  <a:pt x="19554825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6200" y="1219200"/>
            <a:ext cx="18783300" cy="7162800"/>
          </a:xfrm>
          <a:custGeom>
            <a:avLst/>
            <a:gdLst/>
            <a:ahLst/>
            <a:cxnLst/>
            <a:rect r="r" b="b" t="t" l="l"/>
            <a:pathLst>
              <a:path h="7162800" w="18783300">
                <a:moveTo>
                  <a:pt x="0" y="0"/>
                </a:moveTo>
                <a:lnTo>
                  <a:pt x="18783300" y="0"/>
                </a:lnTo>
                <a:lnTo>
                  <a:pt x="187833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38200" y="1095375"/>
            <a:ext cx="13382625" cy="9496425"/>
          </a:xfrm>
          <a:custGeom>
            <a:avLst/>
            <a:gdLst/>
            <a:ahLst/>
            <a:cxnLst/>
            <a:rect r="r" b="b" t="t" l="l"/>
            <a:pathLst>
              <a:path h="9496425" w="13382625">
                <a:moveTo>
                  <a:pt x="0" y="0"/>
                </a:moveTo>
                <a:lnTo>
                  <a:pt x="13382625" y="0"/>
                </a:lnTo>
                <a:lnTo>
                  <a:pt x="13382625" y="9496425"/>
                </a:lnTo>
                <a:lnTo>
                  <a:pt x="0" y="9496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37064" y="4394897"/>
            <a:ext cx="6666376" cy="2543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8"/>
              </a:lnSpc>
            </a:pPr>
            <a:r>
              <a:rPr lang="en-US" b="true" sz="5582" spc="5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step into your calling to help them?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094290" y="8755242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0" y="0"/>
                </a:lnTo>
                <a:lnTo>
                  <a:pt x="3165010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680327" y="866775"/>
            <a:ext cx="809717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b="true" sz="3050" spc="3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FAMILIES ARE IN CRISIS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15462" y="659797"/>
            <a:ext cx="18918923" cy="1295400"/>
          </a:xfrm>
          <a:custGeom>
            <a:avLst/>
            <a:gdLst/>
            <a:ahLst/>
            <a:cxnLst/>
            <a:rect r="r" b="b" t="t" l="l"/>
            <a:pathLst>
              <a:path h="1295400" w="18918923">
                <a:moveTo>
                  <a:pt x="0" y="0"/>
                </a:moveTo>
                <a:lnTo>
                  <a:pt x="18918924" y="0"/>
                </a:lnTo>
                <a:lnTo>
                  <a:pt x="18918924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47" r="0" b="-7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95306" y="1307497"/>
            <a:ext cx="20118612" cy="7672006"/>
          </a:xfrm>
          <a:custGeom>
            <a:avLst/>
            <a:gdLst/>
            <a:ahLst/>
            <a:cxnLst/>
            <a:rect r="r" b="b" t="t" l="l"/>
            <a:pathLst>
              <a:path h="7672006" w="20118612">
                <a:moveTo>
                  <a:pt x="0" y="0"/>
                </a:moveTo>
                <a:lnTo>
                  <a:pt x="20118612" y="0"/>
                </a:lnTo>
                <a:lnTo>
                  <a:pt x="20118612" y="7672006"/>
                </a:lnTo>
                <a:lnTo>
                  <a:pt x="0" y="7672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1506" y="1071798"/>
            <a:ext cx="2662364" cy="505849"/>
          </a:xfrm>
          <a:custGeom>
            <a:avLst/>
            <a:gdLst/>
            <a:ahLst/>
            <a:cxnLst/>
            <a:rect r="r" b="b" t="t" l="l"/>
            <a:pathLst>
              <a:path h="505849" w="2662364">
                <a:moveTo>
                  <a:pt x="0" y="0"/>
                </a:moveTo>
                <a:lnTo>
                  <a:pt x="2662365" y="0"/>
                </a:lnTo>
                <a:lnTo>
                  <a:pt x="2662365" y="505849"/>
                </a:lnTo>
                <a:lnTo>
                  <a:pt x="0" y="505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29421" y="1120848"/>
            <a:ext cx="9921084" cy="9523276"/>
          </a:xfrm>
          <a:custGeom>
            <a:avLst/>
            <a:gdLst/>
            <a:ahLst/>
            <a:cxnLst/>
            <a:rect r="r" b="b" t="t" l="l"/>
            <a:pathLst>
              <a:path h="9523276" w="9921084">
                <a:moveTo>
                  <a:pt x="0" y="0"/>
                </a:moveTo>
                <a:lnTo>
                  <a:pt x="9921084" y="0"/>
                </a:lnTo>
                <a:lnTo>
                  <a:pt x="9921084" y="9523276"/>
                </a:lnTo>
                <a:lnTo>
                  <a:pt x="0" y="9523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496425" y="4516208"/>
            <a:ext cx="8705205" cy="62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1"/>
              </a:lnSpc>
              <a:spcBef>
                <a:spcPct val="0"/>
              </a:spcBef>
            </a:pPr>
            <a:r>
              <a:rPr lang="en-US" b="true" sz="4109" spc="41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 in the gap?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12050018" y="5452724"/>
            <a:ext cx="0" cy="17865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2531031" y="5316308"/>
            <a:ext cx="4684388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1"/>
              </a:lnSpc>
              <a:spcBef>
                <a:spcPct val="0"/>
              </a:spcBef>
            </a:pPr>
            <a:r>
              <a:rPr lang="en-US" b="true" sz="6509" spc="6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$12,000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535769" y="6383108"/>
            <a:ext cx="4174972" cy="752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1"/>
              </a:lnSpc>
              <a:spcBef>
                <a:spcPct val="0"/>
              </a:spcBef>
            </a:pPr>
            <a:r>
              <a:rPr lang="en-US" b="true" sz="2525" spc="2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covers rent and utilities for 1 family for 3 months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491663" y="5413650"/>
            <a:ext cx="2077343" cy="1786515"/>
          </a:xfrm>
          <a:custGeom>
            <a:avLst/>
            <a:gdLst/>
            <a:ahLst/>
            <a:cxnLst/>
            <a:rect r="r" b="b" t="t" l="l"/>
            <a:pathLst>
              <a:path h="1786515" w="2077343">
                <a:moveTo>
                  <a:pt x="0" y="0"/>
                </a:moveTo>
                <a:lnTo>
                  <a:pt x="2077343" y="0"/>
                </a:lnTo>
                <a:lnTo>
                  <a:pt x="2077343" y="1786515"/>
                </a:lnTo>
                <a:lnTo>
                  <a:pt x="0" y="1786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340072" y="7452992"/>
            <a:ext cx="1875346" cy="1875346"/>
          </a:xfrm>
          <a:custGeom>
            <a:avLst/>
            <a:gdLst/>
            <a:ahLst/>
            <a:cxnLst/>
            <a:rect r="r" b="b" t="t" l="l"/>
            <a:pathLst>
              <a:path h="1875346" w="1875346">
                <a:moveTo>
                  <a:pt x="0" y="0"/>
                </a:moveTo>
                <a:lnTo>
                  <a:pt x="1875347" y="0"/>
                </a:lnTo>
                <a:lnTo>
                  <a:pt x="1875347" y="1875347"/>
                </a:lnTo>
                <a:lnTo>
                  <a:pt x="0" y="1875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836056" y="8956864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662152" y="1120848"/>
            <a:ext cx="809717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b="true" sz="3050" spc="3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FAMILIES ARE IN CRISIS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472117" y="1318673"/>
            <a:ext cx="24941446" cy="1295400"/>
          </a:xfrm>
          <a:custGeom>
            <a:avLst/>
            <a:gdLst/>
            <a:ahLst/>
            <a:cxnLst/>
            <a:rect r="r" b="b" t="t" l="l"/>
            <a:pathLst>
              <a:path h="1295400" w="24941446">
                <a:moveTo>
                  <a:pt x="0" y="0"/>
                </a:moveTo>
                <a:lnTo>
                  <a:pt x="24941446" y="0"/>
                </a:lnTo>
                <a:lnTo>
                  <a:pt x="24941446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901" r="0" b="-1690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20574" y="2421490"/>
            <a:ext cx="20118612" cy="6418764"/>
          </a:xfrm>
          <a:custGeom>
            <a:avLst/>
            <a:gdLst/>
            <a:ahLst/>
            <a:cxnLst/>
            <a:rect r="r" b="b" t="t" l="l"/>
            <a:pathLst>
              <a:path h="6418764" w="20118612">
                <a:moveTo>
                  <a:pt x="0" y="0"/>
                </a:moveTo>
                <a:lnTo>
                  <a:pt x="20118611" y="0"/>
                </a:lnTo>
                <a:lnTo>
                  <a:pt x="20118611" y="6418764"/>
                </a:lnTo>
                <a:lnTo>
                  <a:pt x="0" y="6418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95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9210028"/>
            <a:ext cx="2662364" cy="505849"/>
          </a:xfrm>
          <a:custGeom>
            <a:avLst/>
            <a:gdLst/>
            <a:ahLst/>
            <a:cxnLst/>
            <a:rect r="r" b="b" t="t" l="l"/>
            <a:pathLst>
              <a:path h="505849" w="2662364">
                <a:moveTo>
                  <a:pt x="0" y="0"/>
                </a:moveTo>
                <a:lnTo>
                  <a:pt x="2662364" y="0"/>
                </a:lnTo>
                <a:lnTo>
                  <a:pt x="2662364" y="505850"/>
                </a:lnTo>
                <a:lnTo>
                  <a:pt x="0" y="505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flipV="true">
            <a:off x="3729886" y="5304213"/>
            <a:ext cx="0" cy="178651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4009906" y="9210028"/>
            <a:ext cx="0" cy="545933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1833402" y="2767639"/>
            <a:ext cx="6454598" cy="9177631"/>
          </a:xfrm>
          <a:custGeom>
            <a:avLst/>
            <a:gdLst/>
            <a:ahLst/>
            <a:cxnLst/>
            <a:rect r="r" b="b" t="t" l="l"/>
            <a:pathLst>
              <a:path h="9177631" w="6454598">
                <a:moveTo>
                  <a:pt x="0" y="0"/>
                </a:moveTo>
                <a:lnTo>
                  <a:pt x="6454598" y="0"/>
                </a:lnTo>
                <a:lnTo>
                  <a:pt x="6454598" y="9177631"/>
                </a:lnTo>
                <a:lnTo>
                  <a:pt x="0" y="9177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028700"/>
            <a:ext cx="1875346" cy="1875346"/>
          </a:xfrm>
          <a:custGeom>
            <a:avLst/>
            <a:gdLst/>
            <a:ahLst/>
            <a:cxnLst/>
            <a:rect r="r" b="b" t="t" l="l"/>
            <a:pathLst>
              <a:path h="1875346" w="1875346">
                <a:moveTo>
                  <a:pt x="0" y="0"/>
                </a:moveTo>
                <a:lnTo>
                  <a:pt x="1875346" y="0"/>
                </a:lnTo>
                <a:lnTo>
                  <a:pt x="1875346" y="1875346"/>
                </a:lnTo>
                <a:lnTo>
                  <a:pt x="0" y="1875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5846" y="5326468"/>
            <a:ext cx="1753028" cy="1682906"/>
          </a:xfrm>
          <a:custGeom>
            <a:avLst/>
            <a:gdLst/>
            <a:ahLst/>
            <a:cxnLst/>
            <a:rect r="r" b="b" t="t" l="l"/>
            <a:pathLst>
              <a:path h="1682906" w="1753028">
                <a:moveTo>
                  <a:pt x="0" y="0"/>
                </a:moveTo>
                <a:lnTo>
                  <a:pt x="1753027" y="0"/>
                </a:lnTo>
                <a:lnTo>
                  <a:pt x="1753027" y="1682906"/>
                </a:lnTo>
                <a:lnTo>
                  <a:pt x="0" y="1682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76293" y="4367696"/>
            <a:ext cx="8705205" cy="628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1"/>
              </a:lnSpc>
              <a:spcBef>
                <a:spcPct val="0"/>
              </a:spcBef>
            </a:pPr>
            <a:r>
              <a:rPr lang="en-US" b="true" sz="4109" spc="41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 in the gap?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10898" y="5167796"/>
            <a:ext cx="4684388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1"/>
              </a:lnSpc>
              <a:spcBef>
                <a:spcPct val="0"/>
              </a:spcBef>
            </a:pPr>
            <a:r>
              <a:rPr lang="en-US" b="true" sz="6509" spc="6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$30,000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15637" y="6234596"/>
            <a:ext cx="4928363" cy="752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1"/>
              </a:lnSpc>
              <a:spcBef>
                <a:spcPct val="0"/>
              </a:spcBef>
            </a:pPr>
            <a:r>
              <a:rPr lang="en-US" b="true" sz="2525" spc="2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provides employment services to help 40 refugees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383614" y="9272453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84508" y="1737773"/>
            <a:ext cx="809717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b="true" sz="3050" spc="3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FAMILIES ARE IN CRISIS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05252" y="-331077"/>
            <a:ext cx="1733952" cy="10779611"/>
            <a:chOff x="0" y="0"/>
            <a:chExt cx="456679" cy="28390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6679" cy="2839075"/>
            </a:xfrm>
            <a:custGeom>
              <a:avLst/>
              <a:gdLst/>
              <a:ahLst/>
              <a:cxnLst/>
              <a:rect r="r" b="b" t="t" l="l"/>
              <a:pathLst>
                <a:path h="2839075" w="456679">
                  <a:moveTo>
                    <a:pt x="0" y="0"/>
                  </a:moveTo>
                  <a:lnTo>
                    <a:pt x="456679" y="0"/>
                  </a:lnTo>
                  <a:lnTo>
                    <a:pt x="456679" y="2839075"/>
                  </a:lnTo>
                  <a:lnTo>
                    <a:pt x="0" y="2839075"/>
                  </a:lnTo>
                  <a:close/>
                </a:path>
              </a:pathLst>
            </a:custGeom>
            <a:solidFill>
              <a:srgbClr val="F1C1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456679" cy="2848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11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true" flipV="false" rot="1216007">
            <a:off x="-2670544" y="6836190"/>
            <a:ext cx="11465146" cy="4372104"/>
          </a:xfrm>
          <a:custGeom>
            <a:avLst/>
            <a:gdLst/>
            <a:ahLst/>
            <a:cxnLst/>
            <a:rect r="r" b="b" t="t" l="l"/>
            <a:pathLst>
              <a:path h="4372104" w="11465146">
                <a:moveTo>
                  <a:pt x="11465146" y="0"/>
                </a:moveTo>
                <a:lnTo>
                  <a:pt x="0" y="0"/>
                </a:lnTo>
                <a:lnTo>
                  <a:pt x="0" y="4372105"/>
                </a:lnTo>
                <a:lnTo>
                  <a:pt x="11465146" y="4372105"/>
                </a:lnTo>
                <a:lnTo>
                  <a:pt x="1146514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77380" y="4123413"/>
            <a:ext cx="9574309" cy="6794011"/>
          </a:xfrm>
          <a:custGeom>
            <a:avLst/>
            <a:gdLst/>
            <a:ahLst/>
            <a:cxnLst/>
            <a:rect r="r" b="b" t="t" l="l"/>
            <a:pathLst>
              <a:path h="6794011" w="9574309">
                <a:moveTo>
                  <a:pt x="0" y="0"/>
                </a:moveTo>
                <a:lnTo>
                  <a:pt x="9574309" y="0"/>
                </a:lnTo>
                <a:lnTo>
                  <a:pt x="9574309" y="6794011"/>
                </a:lnTo>
                <a:lnTo>
                  <a:pt x="0" y="6794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8498" y="805827"/>
            <a:ext cx="2346027" cy="445745"/>
          </a:xfrm>
          <a:custGeom>
            <a:avLst/>
            <a:gdLst/>
            <a:ahLst/>
            <a:cxnLst/>
            <a:rect r="r" b="b" t="t" l="l"/>
            <a:pathLst>
              <a:path h="445745" w="2346027">
                <a:moveTo>
                  <a:pt x="0" y="0"/>
                </a:moveTo>
                <a:lnTo>
                  <a:pt x="2346027" y="0"/>
                </a:lnTo>
                <a:lnTo>
                  <a:pt x="2346027" y="445746"/>
                </a:lnTo>
                <a:lnTo>
                  <a:pt x="0" y="445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8291165" y="4016098"/>
            <a:ext cx="0" cy="1254118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13351405" y="4024231"/>
            <a:ext cx="0" cy="1247811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3693900" y="3265493"/>
            <a:ext cx="712348" cy="533613"/>
          </a:xfrm>
          <a:custGeom>
            <a:avLst/>
            <a:gdLst/>
            <a:ahLst/>
            <a:cxnLst/>
            <a:rect r="r" b="b" t="t" l="l"/>
            <a:pathLst>
              <a:path h="533613" w="712348">
                <a:moveTo>
                  <a:pt x="0" y="0"/>
                </a:moveTo>
                <a:lnTo>
                  <a:pt x="712348" y="0"/>
                </a:lnTo>
                <a:lnTo>
                  <a:pt x="712348" y="533613"/>
                </a:lnTo>
                <a:lnTo>
                  <a:pt x="0" y="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flipV="true">
            <a:off x="8307850" y="6390905"/>
            <a:ext cx="0" cy="1880632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8633660" y="3263667"/>
            <a:ext cx="620480" cy="533613"/>
          </a:xfrm>
          <a:custGeom>
            <a:avLst/>
            <a:gdLst/>
            <a:ahLst/>
            <a:cxnLst/>
            <a:rect r="r" b="b" t="t" l="l"/>
            <a:pathLst>
              <a:path h="533613" w="620480">
                <a:moveTo>
                  <a:pt x="0" y="0"/>
                </a:moveTo>
                <a:lnTo>
                  <a:pt x="620480" y="0"/>
                </a:lnTo>
                <a:lnTo>
                  <a:pt x="620480" y="533613"/>
                </a:lnTo>
                <a:lnTo>
                  <a:pt x="0" y="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650346" y="5632167"/>
            <a:ext cx="555847" cy="533613"/>
          </a:xfrm>
          <a:custGeom>
            <a:avLst/>
            <a:gdLst/>
            <a:ahLst/>
            <a:cxnLst/>
            <a:rect r="r" b="b" t="t" l="l"/>
            <a:pathLst>
              <a:path h="533613" w="555847">
                <a:moveTo>
                  <a:pt x="0" y="0"/>
                </a:moveTo>
                <a:lnTo>
                  <a:pt x="555847" y="0"/>
                </a:lnTo>
                <a:lnTo>
                  <a:pt x="555847" y="533613"/>
                </a:lnTo>
                <a:lnTo>
                  <a:pt x="0" y="533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89693" y="3475667"/>
            <a:ext cx="1995930" cy="419145"/>
          </a:xfrm>
          <a:custGeom>
            <a:avLst/>
            <a:gdLst/>
            <a:ahLst/>
            <a:cxnLst/>
            <a:rect r="r" b="b" t="t" l="l"/>
            <a:pathLst>
              <a:path h="419145" w="1995930">
                <a:moveTo>
                  <a:pt x="0" y="0"/>
                </a:moveTo>
                <a:lnTo>
                  <a:pt x="1995930" y="0"/>
                </a:lnTo>
                <a:lnTo>
                  <a:pt x="1995930" y="419146"/>
                </a:lnTo>
                <a:lnTo>
                  <a:pt x="0" y="419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08498" y="1618315"/>
            <a:ext cx="9654852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507"/>
              </a:lnSpc>
              <a:spcBef>
                <a:spcPct val="0"/>
              </a:spcBef>
            </a:pPr>
            <a:r>
              <a:rPr lang="en-US" b="true" sz="7089" spc="70" strike="noStrike" u="none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</a:t>
            </a:r>
          </a:p>
          <a:p>
            <a:pPr algn="l" marL="0" indent="0" lvl="0">
              <a:lnSpc>
                <a:spcPts val="8507"/>
              </a:lnSpc>
              <a:spcBef>
                <a:spcPct val="0"/>
              </a:spcBef>
            </a:pPr>
            <a:r>
              <a:rPr lang="en-US" b="true" sz="7089" spc="70" strike="noStrike" u="none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in the GAP?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234807" y="6638027"/>
            <a:ext cx="1875346" cy="1875346"/>
          </a:xfrm>
          <a:custGeom>
            <a:avLst/>
            <a:gdLst/>
            <a:ahLst/>
            <a:cxnLst/>
            <a:rect r="r" b="b" t="t" l="l"/>
            <a:pathLst>
              <a:path h="1875346" w="1875346">
                <a:moveTo>
                  <a:pt x="0" y="0"/>
                </a:moveTo>
                <a:lnTo>
                  <a:pt x="1875346" y="0"/>
                </a:lnTo>
                <a:lnTo>
                  <a:pt x="1875346" y="1875347"/>
                </a:lnTo>
                <a:lnTo>
                  <a:pt x="0" y="1875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633660" y="3921105"/>
            <a:ext cx="3302885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7"/>
              </a:lnSpc>
              <a:spcBef>
                <a:spcPct val="0"/>
              </a:spcBef>
            </a:pPr>
            <a:r>
              <a:rPr lang="en-US" b="true" sz="4589" spc="4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$12,000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33660" y="4739625"/>
            <a:ext cx="2943704" cy="530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7"/>
              </a:lnSpc>
              <a:spcBef>
                <a:spcPct val="0"/>
              </a:spcBef>
            </a:pPr>
            <a:r>
              <a:rPr lang="en-US" b="true" sz="1781" spc="17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covers rent and utilities for 1 family for 3 months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34719" y="3922931"/>
            <a:ext cx="3302885" cy="696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7"/>
              </a:lnSpc>
              <a:spcBef>
                <a:spcPct val="0"/>
              </a:spcBef>
            </a:pPr>
            <a:r>
              <a:rPr lang="en-US" b="true" sz="4589" spc="4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$30,000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693900" y="4741451"/>
            <a:ext cx="3416253" cy="530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7"/>
              </a:lnSpc>
              <a:spcBef>
                <a:spcPct val="0"/>
              </a:spcBef>
            </a:pPr>
            <a:r>
              <a:rPr lang="en-US" b="true" sz="1781" spc="17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provides employment services to help 40 refugees</a:t>
            </a:r>
            <a:r>
              <a:rPr lang="en-US" b="true" sz="1781" spc="17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291165" y="6289605"/>
            <a:ext cx="3302885" cy="696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7"/>
              </a:lnSpc>
              <a:spcBef>
                <a:spcPct val="0"/>
              </a:spcBef>
            </a:pPr>
            <a:r>
              <a:rPr lang="en-US" b="true" sz="4589" spc="45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$60,000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50346" y="7108125"/>
            <a:ext cx="2943704" cy="1326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37"/>
              </a:lnSpc>
            </a:pPr>
            <a:r>
              <a:rPr lang="en-US" sz="1781" spc="17" b="true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supports a staff team of 5 to help newly arrived refugees get the resources they need.</a:t>
            </a:r>
          </a:p>
          <a:p>
            <a:pPr algn="l">
              <a:lnSpc>
                <a:spcPts val="2137"/>
              </a:lnSpc>
              <a:spcBef>
                <a:spcPct val="0"/>
              </a:spcBef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1502215" y="9012717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11"/>
              </a:lnSpc>
              <a:spcBef>
                <a:spcPct val="0"/>
              </a:spcBef>
            </a:pPr>
            <a:r>
              <a:rPr lang="en-US" sz="2425" spc="24">
                <a:solidFill>
                  <a:srgbClr val="FEFEFE"/>
                </a:solidFill>
                <a:latin typeface="Gotham"/>
                <a:ea typeface="Gotham"/>
                <a:cs typeface="Gotham"/>
                <a:sym typeface="Gotham"/>
              </a:rPr>
              <a:t>worldrelief.org/stand-in-the-gap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24175" y="-952500"/>
            <a:ext cx="22955250" cy="12192000"/>
          </a:xfrm>
          <a:custGeom>
            <a:avLst/>
            <a:gdLst/>
            <a:ahLst/>
            <a:cxnLst/>
            <a:rect r="r" b="b" t="t" l="l"/>
            <a:pathLst>
              <a:path h="12192000" w="22955250">
                <a:moveTo>
                  <a:pt x="0" y="0"/>
                </a:moveTo>
                <a:lnTo>
                  <a:pt x="22955250" y="0"/>
                </a:lnTo>
                <a:lnTo>
                  <a:pt x="2295525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42263" y="-952500"/>
            <a:ext cx="22955250" cy="12192000"/>
          </a:xfrm>
          <a:custGeom>
            <a:avLst/>
            <a:gdLst/>
            <a:ahLst/>
            <a:cxnLst/>
            <a:rect r="r" b="b" t="t" l="l"/>
            <a:pathLst>
              <a:path h="12192000" w="22955250">
                <a:moveTo>
                  <a:pt x="0" y="0"/>
                </a:moveTo>
                <a:lnTo>
                  <a:pt x="22955250" y="0"/>
                </a:lnTo>
                <a:lnTo>
                  <a:pt x="2295525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4175" y="3752850"/>
            <a:ext cx="17840325" cy="6324600"/>
          </a:xfrm>
          <a:custGeom>
            <a:avLst/>
            <a:gdLst/>
            <a:ahLst/>
            <a:cxnLst/>
            <a:rect r="r" b="b" t="t" l="l"/>
            <a:pathLst>
              <a:path h="6324600" w="17840325">
                <a:moveTo>
                  <a:pt x="0" y="0"/>
                </a:moveTo>
                <a:lnTo>
                  <a:pt x="17840325" y="0"/>
                </a:lnTo>
                <a:lnTo>
                  <a:pt x="17840325" y="6324600"/>
                </a:lnTo>
                <a:lnTo>
                  <a:pt x="0" y="6324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742263" y="-952500"/>
            <a:ext cx="17954625" cy="12192000"/>
          </a:xfrm>
          <a:custGeom>
            <a:avLst/>
            <a:gdLst/>
            <a:ahLst/>
            <a:cxnLst/>
            <a:rect r="r" b="b" t="t" l="l"/>
            <a:pathLst>
              <a:path h="12192000" w="17954625">
                <a:moveTo>
                  <a:pt x="0" y="0"/>
                </a:moveTo>
                <a:lnTo>
                  <a:pt x="17954625" y="0"/>
                </a:lnTo>
                <a:lnTo>
                  <a:pt x="1795462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867544" y="3230666"/>
            <a:ext cx="7985303" cy="27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87"/>
              </a:lnSpc>
            </a:pPr>
            <a:r>
              <a:rPr lang="en-US" b="true" sz="5989" spc="59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Step into your calling to welcome the stranger.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867544" y="2324514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0" y="0"/>
                </a:lnTo>
                <a:lnTo>
                  <a:pt x="3165010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67544" y="7140501"/>
            <a:ext cx="1821894" cy="1821894"/>
          </a:xfrm>
          <a:custGeom>
            <a:avLst/>
            <a:gdLst/>
            <a:ahLst/>
            <a:cxnLst/>
            <a:rect r="r" b="b" t="t" l="l"/>
            <a:pathLst>
              <a:path h="1821894" w="1821894">
                <a:moveTo>
                  <a:pt x="0" y="0"/>
                </a:moveTo>
                <a:lnTo>
                  <a:pt x="1821894" y="0"/>
                </a:lnTo>
                <a:lnTo>
                  <a:pt x="1821894" y="1821895"/>
                </a:lnTo>
                <a:lnTo>
                  <a:pt x="0" y="1821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867544" y="6237947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24175" y="-952500"/>
            <a:ext cx="22955250" cy="12192000"/>
          </a:xfrm>
          <a:custGeom>
            <a:avLst/>
            <a:gdLst/>
            <a:ahLst/>
            <a:cxnLst/>
            <a:rect r="r" b="b" t="t" l="l"/>
            <a:pathLst>
              <a:path h="12192000" w="22955250">
                <a:moveTo>
                  <a:pt x="0" y="0"/>
                </a:moveTo>
                <a:lnTo>
                  <a:pt x="22955250" y="0"/>
                </a:lnTo>
                <a:lnTo>
                  <a:pt x="2295525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142604" y="-952500"/>
            <a:ext cx="22955250" cy="12192000"/>
          </a:xfrm>
          <a:custGeom>
            <a:avLst/>
            <a:gdLst/>
            <a:ahLst/>
            <a:cxnLst/>
            <a:rect r="r" b="b" t="t" l="l"/>
            <a:pathLst>
              <a:path h="12192000" w="22955250">
                <a:moveTo>
                  <a:pt x="0" y="0"/>
                </a:moveTo>
                <a:lnTo>
                  <a:pt x="22955250" y="0"/>
                </a:lnTo>
                <a:lnTo>
                  <a:pt x="2295525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4175" y="3752850"/>
            <a:ext cx="17840325" cy="6324600"/>
          </a:xfrm>
          <a:custGeom>
            <a:avLst/>
            <a:gdLst/>
            <a:ahLst/>
            <a:cxnLst/>
            <a:rect r="r" b="b" t="t" l="l"/>
            <a:pathLst>
              <a:path h="6324600" w="17840325">
                <a:moveTo>
                  <a:pt x="0" y="0"/>
                </a:moveTo>
                <a:lnTo>
                  <a:pt x="17840325" y="0"/>
                </a:lnTo>
                <a:lnTo>
                  <a:pt x="17840325" y="6324600"/>
                </a:lnTo>
                <a:lnTo>
                  <a:pt x="0" y="6324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52425" y="644471"/>
            <a:ext cx="18936329" cy="1295400"/>
          </a:xfrm>
          <a:custGeom>
            <a:avLst/>
            <a:gdLst/>
            <a:ahLst/>
            <a:cxnLst/>
            <a:rect r="r" b="b" t="t" l="l"/>
            <a:pathLst>
              <a:path h="1295400" w="18936329">
                <a:moveTo>
                  <a:pt x="0" y="0"/>
                </a:moveTo>
                <a:lnTo>
                  <a:pt x="18936329" y="0"/>
                </a:lnTo>
                <a:lnTo>
                  <a:pt x="18936329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93" r="0" b="-79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4142604" y="-952500"/>
            <a:ext cx="17954625" cy="12192000"/>
          </a:xfrm>
          <a:custGeom>
            <a:avLst/>
            <a:gdLst/>
            <a:ahLst/>
            <a:cxnLst/>
            <a:rect r="r" b="b" t="t" l="l"/>
            <a:pathLst>
              <a:path h="12192000" w="17954625">
                <a:moveTo>
                  <a:pt x="0" y="0"/>
                </a:moveTo>
                <a:lnTo>
                  <a:pt x="17954625" y="0"/>
                </a:lnTo>
                <a:lnTo>
                  <a:pt x="1795462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63698" y="3607438"/>
            <a:ext cx="6795602" cy="215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7"/>
              </a:lnSpc>
            </a:pPr>
            <a:r>
              <a:rPr lang="en-US" b="true" sz="7089" spc="70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</a:t>
            </a:r>
          </a:p>
          <a:p>
            <a:pPr algn="l">
              <a:lnSpc>
                <a:spcPts val="8507"/>
              </a:lnSpc>
            </a:pPr>
            <a:r>
              <a:rPr lang="en-US" b="true" sz="7089" spc="70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in the GAP?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991495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0" y="0"/>
                </a:lnTo>
                <a:lnTo>
                  <a:pt x="3165010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63698" y="6661939"/>
            <a:ext cx="1821894" cy="1821894"/>
          </a:xfrm>
          <a:custGeom>
            <a:avLst/>
            <a:gdLst/>
            <a:ahLst/>
            <a:cxnLst/>
            <a:rect r="r" b="b" t="t" l="l"/>
            <a:pathLst>
              <a:path h="1821894" w="1821894">
                <a:moveTo>
                  <a:pt x="0" y="0"/>
                </a:moveTo>
                <a:lnTo>
                  <a:pt x="1821895" y="0"/>
                </a:lnTo>
                <a:lnTo>
                  <a:pt x="1821895" y="1821894"/>
                </a:lnTo>
                <a:lnTo>
                  <a:pt x="0" y="1821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463698" y="5877865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63698" y="1135647"/>
            <a:ext cx="8097179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b="true" sz="3050" spc="3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FAMILIES ARE IN CRISIS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24175" y="-952500"/>
            <a:ext cx="22955250" cy="12192000"/>
          </a:xfrm>
          <a:custGeom>
            <a:avLst/>
            <a:gdLst/>
            <a:ahLst/>
            <a:cxnLst/>
            <a:rect r="r" b="b" t="t" l="l"/>
            <a:pathLst>
              <a:path h="12192000" w="22955250">
                <a:moveTo>
                  <a:pt x="0" y="0"/>
                </a:moveTo>
                <a:lnTo>
                  <a:pt x="22955250" y="0"/>
                </a:lnTo>
                <a:lnTo>
                  <a:pt x="2295525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960855" y="-952500"/>
            <a:ext cx="22955250" cy="12192000"/>
          </a:xfrm>
          <a:custGeom>
            <a:avLst/>
            <a:gdLst/>
            <a:ahLst/>
            <a:cxnLst/>
            <a:rect r="r" b="b" t="t" l="l"/>
            <a:pathLst>
              <a:path h="12192000" w="22955250">
                <a:moveTo>
                  <a:pt x="0" y="0"/>
                </a:moveTo>
                <a:lnTo>
                  <a:pt x="22955250" y="0"/>
                </a:lnTo>
                <a:lnTo>
                  <a:pt x="2295525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24175" y="3752850"/>
            <a:ext cx="17840325" cy="6324600"/>
          </a:xfrm>
          <a:custGeom>
            <a:avLst/>
            <a:gdLst/>
            <a:ahLst/>
            <a:cxnLst/>
            <a:rect r="r" b="b" t="t" l="l"/>
            <a:pathLst>
              <a:path h="6324600" w="17840325">
                <a:moveTo>
                  <a:pt x="0" y="0"/>
                </a:moveTo>
                <a:lnTo>
                  <a:pt x="17840325" y="0"/>
                </a:lnTo>
                <a:lnTo>
                  <a:pt x="17840325" y="6324600"/>
                </a:lnTo>
                <a:lnTo>
                  <a:pt x="0" y="6324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2031951"/>
            <a:ext cx="5853690" cy="4114800"/>
          </a:xfrm>
          <a:custGeom>
            <a:avLst/>
            <a:gdLst/>
            <a:ahLst/>
            <a:cxnLst/>
            <a:rect r="r" b="b" t="t" l="l"/>
            <a:pathLst>
              <a:path h="4114800" w="5853690">
                <a:moveTo>
                  <a:pt x="0" y="0"/>
                </a:moveTo>
                <a:lnTo>
                  <a:pt x="5853690" y="0"/>
                </a:lnTo>
                <a:lnTo>
                  <a:pt x="58536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60855" y="-952500"/>
            <a:ext cx="17954625" cy="12192000"/>
          </a:xfrm>
          <a:custGeom>
            <a:avLst/>
            <a:gdLst/>
            <a:ahLst/>
            <a:cxnLst/>
            <a:rect r="r" b="b" t="t" l="l"/>
            <a:pathLst>
              <a:path h="12192000" w="17954625">
                <a:moveTo>
                  <a:pt x="0" y="0"/>
                </a:moveTo>
                <a:lnTo>
                  <a:pt x="17954625" y="0"/>
                </a:lnTo>
                <a:lnTo>
                  <a:pt x="1795462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870114" y="2427318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0" y="0"/>
                </a:lnTo>
                <a:lnTo>
                  <a:pt x="3165010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886177" y="9067800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378285" y="7570761"/>
            <a:ext cx="1881015" cy="1881015"/>
          </a:xfrm>
          <a:custGeom>
            <a:avLst/>
            <a:gdLst/>
            <a:ahLst/>
            <a:cxnLst/>
            <a:rect r="r" b="b" t="t" l="l"/>
            <a:pathLst>
              <a:path h="1881015" w="1881015">
                <a:moveTo>
                  <a:pt x="0" y="0"/>
                </a:moveTo>
                <a:lnTo>
                  <a:pt x="1881015" y="0"/>
                </a:lnTo>
                <a:lnTo>
                  <a:pt x="1881015" y="1881015"/>
                </a:lnTo>
                <a:lnTo>
                  <a:pt x="0" y="18810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28350" y="7289968"/>
            <a:ext cx="3184495" cy="370198"/>
          </a:xfrm>
          <a:custGeom>
            <a:avLst/>
            <a:gdLst/>
            <a:ahLst/>
            <a:cxnLst/>
            <a:rect r="r" b="b" t="t" l="l"/>
            <a:pathLst>
              <a:path h="370198" w="3184495">
                <a:moveTo>
                  <a:pt x="0" y="0"/>
                </a:moveTo>
                <a:lnTo>
                  <a:pt x="3184495" y="0"/>
                </a:lnTo>
                <a:lnTo>
                  <a:pt x="3184495" y="370198"/>
                </a:lnTo>
                <a:lnTo>
                  <a:pt x="0" y="3701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870114" y="3265461"/>
            <a:ext cx="6795602" cy="430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7"/>
              </a:lnSpc>
            </a:pPr>
            <a:r>
              <a:rPr lang="en-US" b="true" sz="7089" spc="70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Set aside February 14 as a national day of prayer.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90875"/>
            <a:ext cx="23193375" cy="15449550"/>
          </a:xfrm>
          <a:custGeom>
            <a:avLst/>
            <a:gdLst/>
            <a:ahLst/>
            <a:cxnLst/>
            <a:rect r="r" b="b" t="t" l="l"/>
            <a:pathLst>
              <a:path h="15449550" w="23193375">
                <a:moveTo>
                  <a:pt x="0" y="0"/>
                </a:moveTo>
                <a:lnTo>
                  <a:pt x="23193375" y="0"/>
                </a:lnTo>
                <a:lnTo>
                  <a:pt x="23193375" y="15449550"/>
                </a:lnTo>
                <a:lnTo>
                  <a:pt x="0" y="15449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1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9625" y="1255365"/>
            <a:ext cx="21564600" cy="6838950"/>
          </a:xfrm>
          <a:custGeom>
            <a:avLst/>
            <a:gdLst/>
            <a:ahLst/>
            <a:cxnLst/>
            <a:rect r="r" b="b" t="t" l="l"/>
            <a:pathLst>
              <a:path h="6838950" w="21564600">
                <a:moveTo>
                  <a:pt x="0" y="0"/>
                </a:moveTo>
                <a:lnTo>
                  <a:pt x="21564600" y="0"/>
                </a:lnTo>
                <a:lnTo>
                  <a:pt x="21564600" y="6838950"/>
                </a:lnTo>
                <a:lnTo>
                  <a:pt x="0" y="6838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72300" y="-609600"/>
            <a:ext cx="12382500" cy="12868275"/>
          </a:xfrm>
          <a:custGeom>
            <a:avLst/>
            <a:gdLst/>
            <a:ahLst/>
            <a:cxnLst/>
            <a:rect r="r" b="b" t="t" l="l"/>
            <a:pathLst>
              <a:path h="12868275" w="12382500">
                <a:moveTo>
                  <a:pt x="0" y="0"/>
                </a:moveTo>
                <a:lnTo>
                  <a:pt x="12382500" y="0"/>
                </a:lnTo>
                <a:lnTo>
                  <a:pt x="12382500" y="12868275"/>
                </a:lnTo>
                <a:lnTo>
                  <a:pt x="0" y="1286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44472" y="4209236"/>
            <a:ext cx="7070036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60"/>
              </a:lnSpc>
            </a:pPr>
            <a:r>
              <a:rPr lang="en-US" b="true" sz="7383" spc="73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</a:t>
            </a:r>
          </a:p>
          <a:p>
            <a:pPr algn="l">
              <a:lnSpc>
                <a:spcPts val="8860"/>
              </a:lnSpc>
            </a:pPr>
            <a:r>
              <a:rPr lang="en-US" b="true" sz="7383" spc="73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in the GAP?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44472" y="3391714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1" y="0"/>
                </a:lnTo>
                <a:lnTo>
                  <a:pt x="3165011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4472" y="7436406"/>
            <a:ext cx="1821894" cy="1821894"/>
          </a:xfrm>
          <a:custGeom>
            <a:avLst/>
            <a:gdLst/>
            <a:ahLst/>
            <a:cxnLst/>
            <a:rect r="r" b="b" t="t" l="l"/>
            <a:pathLst>
              <a:path h="1821894" w="1821894">
                <a:moveTo>
                  <a:pt x="0" y="0"/>
                </a:moveTo>
                <a:lnTo>
                  <a:pt x="1821895" y="0"/>
                </a:lnTo>
                <a:lnTo>
                  <a:pt x="1821895" y="1821894"/>
                </a:lnTo>
                <a:lnTo>
                  <a:pt x="0" y="1821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44472" y="6652331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90875"/>
            <a:ext cx="23193375" cy="15449550"/>
          </a:xfrm>
          <a:custGeom>
            <a:avLst/>
            <a:gdLst/>
            <a:ahLst/>
            <a:cxnLst/>
            <a:rect r="r" b="b" t="t" l="l"/>
            <a:pathLst>
              <a:path h="15449550" w="23193375">
                <a:moveTo>
                  <a:pt x="0" y="0"/>
                </a:moveTo>
                <a:lnTo>
                  <a:pt x="23193375" y="0"/>
                </a:lnTo>
                <a:lnTo>
                  <a:pt x="23193375" y="15449550"/>
                </a:lnTo>
                <a:lnTo>
                  <a:pt x="0" y="15449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1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9625" y="1255365"/>
            <a:ext cx="21564600" cy="6838950"/>
          </a:xfrm>
          <a:custGeom>
            <a:avLst/>
            <a:gdLst/>
            <a:ahLst/>
            <a:cxnLst/>
            <a:rect r="r" b="b" t="t" l="l"/>
            <a:pathLst>
              <a:path h="6838950" w="21564600">
                <a:moveTo>
                  <a:pt x="0" y="0"/>
                </a:moveTo>
                <a:lnTo>
                  <a:pt x="21564600" y="0"/>
                </a:lnTo>
                <a:lnTo>
                  <a:pt x="21564600" y="6838950"/>
                </a:lnTo>
                <a:lnTo>
                  <a:pt x="0" y="68389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72300" y="-609600"/>
            <a:ext cx="12382500" cy="12868275"/>
          </a:xfrm>
          <a:custGeom>
            <a:avLst/>
            <a:gdLst/>
            <a:ahLst/>
            <a:cxnLst/>
            <a:rect r="r" b="b" t="t" l="l"/>
            <a:pathLst>
              <a:path h="12868275" w="12382500">
                <a:moveTo>
                  <a:pt x="0" y="0"/>
                </a:moveTo>
                <a:lnTo>
                  <a:pt x="12382500" y="0"/>
                </a:lnTo>
                <a:lnTo>
                  <a:pt x="12382500" y="12868275"/>
                </a:lnTo>
                <a:lnTo>
                  <a:pt x="0" y="1286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44472" y="4533900"/>
            <a:ext cx="7103539" cy="2005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6"/>
              </a:lnSpc>
            </a:pPr>
            <a:r>
              <a:rPr lang="en-US" b="true" sz="4405" spc="4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Let us be the church. Let us put faith in action to help millions in need.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44472" y="3609813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1" y="0"/>
                </a:lnTo>
                <a:lnTo>
                  <a:pt x="3165011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4472" y="7436406"/>
            <a:ext cx="1821894" cy="1821894"/>
          </a:xfrm>
          <a:custGeom>
            <a:avLst/>
            <a:gdLst/>
            <a:ahLst/>
            <a:cxnLst/>
            <a:rect r="r" b="b" t="t" l="l"/>
            <a:pathLst>
              <a:path h="1821894" w="1821894">
                <a:moveTo>
                  <a:pt x="0" y="0"/>
                </a:moveTo>
                <a:lnTo>
                  <a:pt x="1821895" y="0"/>
                </a:lnTo>
                <a:lnTo>
                  <a:pt x="1821895" y="1821894"/>
                </a:lnTo>
                <a:lnTo>
                  <a:pt x="0" y="1821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78467" y="8886825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78467" y="8347353"/>
            <a:ext cx="5608433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1"/>
              </a:lnSpc>
              <a:spcBef>
                <a:spcPct val="0"/>
              </a:spcBef>
            </a:pPr>
            <a:r>
              <a:rPr lang="en-US" b="true" sz="2925" spc="29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Stand in the gap today!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90875"/>
            <a:ext cx="23193375" cy="12208970"/>
          </a:xfrm>
          <a:custGeom>
            <a:avLst/>
            <a:gdLst/>
            <a:ahLst/>
            <a:cxnLst/>
            <a:rect r="r" b="b" t="t" l="l"/>
            <a:pathLst>
              <a:path h="12208970" w="23193375">
                <a:moveTo>
                  <a:pt x="0" y="0"/>
                </a:moveTo>
                <a:lnTo>
                  <a:pt x="23193375" y="0"/>
                </a:lnTo>
                <a:lnTo>
                  <a:pt x="23193375" y="12208970"/>
                </a:lnTo>
                <a:lnTo>
                  <a:pt x="0" y="12208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100"/>
            </a:blip>
            <a:stretch>
              <a:fillRect l="0" t="0" r="0" b="-265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71383" y="1823070"/>
            <a:ext cx="25234881" cy="7195025"/>
          </a:xfrm>
          <a:custGeom>
            <a:avLst/>
            <a:gdLst/>
            <a:ahLst/>
            <a:cxnLst/>
            <a:rect r="r" b="b" t="t" l="l"/>
            <a:pathLst>
              <a:path h="7195025" w="25234881">
                <a:moveTo>
                  <a:pt x="0" y="0"/>
                </a:moveTo>
                <a:lnTo>
                  <a:pt x="25234881" y="0"/>
                </a:lnTo>
                <a:lnTo>
                  <a:pt x="25234881" y="7195025"/>
                </a:lnTo>
                <a:lnTo>
                  <a:pt x="0" y="7195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578" r="0" b="-365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1584097"/>
            <a:ext cx="12016785" cy="2172712"/>
          </a:xfrm>
          <a:custGeom>
            <a:avLst/>
            <a:gdLst/>
            <a:ahLst/>
            <a:cxnLst/>
            <a:rect r="r" b="b" t="t" l="l"/>
            <a:pathLst>
              <a:path h="2172712" w="12016785">
                <a:moveTo>
                  <a:pt x="0" y="0"/>
                </a:moveTo>
                <a:lnTo>
                  <a:pt x="12016785" y="0"/>
                </a:lnTo>
                <a:lnTo>
                  <a:pt x="12016785" y="2172712"/>
                </a:lnTo>
                <a:lnTo>
                  <a:pt x="0" y="2172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918" t="-12321" r="-68481" b="-8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45007" y="376778"/>
            <a:ext cx="5853690" cy="4114800"/>
          </a:xfrm>
          <a:custGeom>
            <a:avLst/>
            <a:gdLst/>
            <a:ahLst/>
            <a:cxnLst/>
            <a:rect r="r" b="b" t="t" l="l"/>
            <a:pathLst>
              <a:path h="4114800" w="5853690">
                <a:moveTo>
                  <a:pt x="0" y="0"/>
                </a:moveTo>
                <a:lnTo>
                  <a:pt x="5853691" y="0"/>
                </a:lnTo>
                <a:lnTo>
                  <a:pt x="5853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972300" y="-609600"/>
            <a:ext cx="12382500" cy="9627695"/>
          </a:xfrm>
          <a:custGeom>
            <a:avLst/>
            <a:gdLst/>
            <a:ahLst/>
            <a:cxnLst/>
            <a:rect r="r" b="b" t="t" l="l"/>
            <a:pathLst>
              <a:path h="9627695" w="12382500">
                <a:moveTo>
                  <a:pt x="0" y="0"/>
                </a:moveTo>
                <a:lnTo>
                  <a:pt x="12382500" y="0"/>
                </a:lnTo>
                <a:lnTo>
                  <a:pt x="12382500" y="9627695"/>
                </a:lnTo>
                <a:lnTo>
                  <a:pt x="0" y="9627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336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3042" y="9224324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1" y="0"/>
                </a:lnTo>
                <a:lnTo>
                  <a:pt x="3165011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37406" y="7335755"/>
            <a:ext cx="1821894" cy="1821894"/>
          </a:xfrm>
          <a:custGeom>
            <a:avLst/>
            <a:gdLst/>
            <a:ahLst/>
            <a:cxnLst/>
            <a:rect r="r" b="b" t="t" l="l"/>
            <a:pathLst>
              <a:path h="1821894" w="1821894">
                <a:moveTo>
                  <a:pt x="0" y="0"/>
                </a:moveTo>
                <a:lnTo>
                  <a:pt x="1821894" y="0"/>
                </a:lnTo>
                <a:lnTo>
                  <a:pt x="1821894" y="1821894"/>
                </a:lnTo>
                <a:lnTo>
                  <a:pt x="0" y="1821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016785" y="9334500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9319" y="1717953"/>
            <a:ext cx="6795602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7"/>
              </a:lnSpc>
            </a:pPr>
            <a:r>
              <a:rPr lang="en-US" b="true" sz="6289" spc="62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</a:t>
            </a:r>
          </a:p>
          <a:p>
            <a:pPr algn="l">
              <a:lnSpc>
                <a:spcPts val="7547"/>
              </a:lnSpc>
            </a:pPr>
            <a:r>
              <a:rPr lang="en-US" b="true" sz="6289" spc="62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in the GAP?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29319" y="4820508"/>
            <a:ext cx="8257581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3"/>
              </a:lnSpc>
            </a:pPr>
            <a:r>
              <a:rPr lang="en-US" b="true" sz="3977" spc="3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G</a:t>
            </a:r>
            <a:r>
              <a:rPr lang="en-US" sz="3977" spc="3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ive. </a:t>
            </a:r>
            <a:r>
              <a:rPr lang="en-US" b="true" sz="3977" spc="3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</a:t>
            </a:r>
            <a:r>
              <a:rPr lang="en-US" sz="3977" spc="3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dvocate. </a:t>
            </a:r>
            <a:r>
              <a:rPr lang="en-US" b="true" sz="3977" spc="3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</a:t>
            </a:r>
            <a:r>
              <a:rPr lang="en-US" sz="3977" spc="3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ray. </a:t>
            </a:r>
            <a:r>
              <a:rPr lang="en-US" b="true" sz="3977" spc="3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</a:t>
            </a:r>
            <a:r>
              <a:rPr lang="en-US" sz="3977" spc="3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hare.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9319" y="5672091"/>
            <a:ext cx="7914681" cy="240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3"/>
              </a:lnSpc>
            </a:pPr>
            <a:r>
              <a:rPr lang="en-US" sz="3977" spc="3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We believe that prayer is powerful and effective! Join us in setting aside </a:t>
            </a:r>
            <a:r>
              <a:rPr lang="en-US" b="true" sz="3977" spc="39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February 14</a:t>
            </a:r>
            <a:r>
              <a:rPr lang="en-US" sz="3977" spc="3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as a national day of prayer.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90875"/>
            <a:ext cx="23193375" cy="12208970"/>
          </a:xfrm>
          <a:custGeom>
            <a:avLst/>
            <a:gdLst/>
            <a:ahLst/>
            <a:cxnLst/>
            <a:rect r="r" b="b" t="t" l="l"/>
            <a:pathLst>
              <a:path h="12208970" w="23193375">
                <a:moveTo>
                  <a:pt x="0" y="0"/>
                </a:moveTo>
                <a:lnTo>
                  <a:pt x="23193375" y="0"/>
                </a:lnTo>
                <a:lnTo>
                  <a:pt x="23193375" y="12208970"/>
                </a:lnTo>
                <a:lnTo>
                  <a:pt x="0" y="12208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100"/>
            </a:blip>
            <a:stretch>
              <a:fillRect l="0" t="0" r="0" b="-265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99135" y="1677670"/>
            <a:ext cx="25234881" cy="7195025"/>
          </a:xfrm>
          <a:custGeom>
            <a:avLst/>
            <a:gdLst/>
            <a:ahLst/>
            <a:cxnLst/>
            <a:rect r="r" b="b" t="t" l="l"/>
            <a:pathLst>
              <a:path h="7195025" w="25234881">
                <a:moveTo>
                  <a:pt x="0" y="0"/>
                </a:moveTo>
                <a:lnTo>
                  <a:pt x="25234881" y="0"/>
                </a:lnTo>
                <a:lnTo>
                  <a:pt x="25234881" y="7195026"/>
                </a:lnTo>
                <a:lnTo>
                  <a:pt x="0" y="7195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28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1484887"/>
            <a:ext cx="12016785" cy="2172712"/>
          </a:xfrm>
          <a:custGeom>
            <a:avLst/>
            <a:gdLst/>
            <a:ahLst/>
            <a:cxnLst/>
            <a:rect r="r" b="b" t="t" l="l"/>
            <a:pathLst>
              <a:path h="2172712" w="12016785">
                <a:moveTo>
                  <a:pt x="0" y="0"/>
                </a:moveTo>
                <a:lnTo>
                  <a:pt x="12016785" y="0"/>
                </a:lnTo>
                <a:lnTo>
                  <a:pt x="12016785" y="2172712"/>
                </a:lnTo>
                <a:lnTo>
                  <a:pt x="0" y="2172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5918" t="-12321" r="-68481" b="-8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72300" y="-609600"/>
            <a:ext cx="12382500" cy="9627695"/>
          </a:xfrm>
          <a:custGeom>
            <a:avLst/>
            <a:gdLst/>
            <a:ahLst/>
            <a:cxnLst/>
            <a:rect r="r" b="b" t="t" l="l"/>
            <a:pathLst>
              <a:path h="9627695" w="12382500">
                <a:moveTo>
                  <a:pt x="0" y="0"/>
                </a:moveTo>
                <a:lnTo>
                  <a:pt x="12382500" y="0"/>
                </a:lnTo>
                <a:lnTo>
                  <a:pt x="12382500" y="9627695"/>
                </a:lnTo>
                <a:lnTo>
                  <a:pt x="0" y="96276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6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3042" y="9224324"/>
            <a:ext cx="3165010" cy="601352"/>
          </a:xfrm>
          <a:custGeom>
            <a:avLst/>
            <a:gdLst/>
            <a:ahLst/>
            <a:cxnLst/>
            <a:rect r="r" b="b" t="t" l="l"/>
            <a:pathLst>
              <a:path h="601352" w="3165010">
                <a:moveTo>
                  <a:pt x="0" y="0"/>
                </a:moveTo>
                <a:lnTo>
                  <a:pt x="3165011" y="0"/>
                </a:lnTo>
                <a:lnTo>
                  <a:pt x="3165011" y="601352"/>
                </a:lnTo>
                <a:lnTo>
                  <a:pt x="0" y="601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437406" y="7335755"/>
            <a:ext cx="1821894" cy="1821894"/>
          </a:xfrm>
          <a:custGeom>
            <a:avLst/>
            <a:gdLst/>
            <a:ahLst/>
            <a:cxnLst/>
            <a:rect r="r" b="b" t="t" l="l"/>
            <a:pathLst>
              <a:path h="1821894" w="1821894">
                <a:moveTo>
                  <a:pt x="0" y="0"/>
                </a:moveTo>
                <a:lnTo>
                  <a:pt x="1821894" y="0"/>
                </a:lnTo>
                <a:lnTo>
                  <a:pt x="1821894" y="1821894"/>
                </a:lnTo>
                <a:lnTo>
                  <a:pt x="0" y="1821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016785" y="9334500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72715" y="1618743"/>
            <a:ext cx="6795602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7"/>
              </a:lnSpc>
            </a:pPr>
            <a:r>
              <a:rPr lang="en-US" b="true" sz="6289" spc="62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Stand in the GAP today!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4251873"/>
            <a:ext cx="8246658" cy="3210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5"/>
              </a:lnSpc>
            </a:pPr>
            <a:r>
              <a:rPr lang="en-US" sz="2825" spc="28">
                <a:solidFill>
                  <a:srgbClr val="FEFEFE"/>
                </a:solidFill>
                <a:latin typeface="Gotham"/>
                <a:ea typeface="Gotham"/>
                <a:cs typeface="Gotham"/>
                <a:sym typeface="Gotham"/>
              </a:rPr>
              <a:t>Critical funding for nearly 4,000 refugees we serve in the U.S. has stopped abruptly. We are also deeply concerned about funds for sustaining our life-saving work overseas.</a:t>
            </a:r>
          </a:p>
          <a:p>
            <a:pPr algn="l">
              <a:lnSpc>
                <a:spcPts val="3165"/>
              </a:lnSpc>
            </a:pPr>
            <a:r>
              <a:rPr lang="en-US" sz="2825" spc="28">
                <a:solidFill>
                  <a:srgbClr val="FEFEFE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 algn="l">
              <a:lnSpc>
                <a:spcPts val="3165"/>
              </a:lnSpc>
            </a:pPr>
            <a:r>
              <a:rPr lang="en-US" sz="2825" spc="28">
                <a:solidFill>
                  <a:srgbClr val="FEFEFE"/>
                </a:solidFill>
                <a:latin typeface="Gotham"/>
                <a:ea typeface="Gotham"/>
                <a:cs typeface="Gotham"/>
                <a:sym typeface="Gotham"/>
              </a:rPr>
              <a:t>Will you BE the church to the millions </a:t>
            </a:r>
          </a:p>
          <a:p>
            <a:pPr algn="l">
              <a:lnSpc>
                <a:spcPts val="3165"/>
              </a:lnSpc>
            </a:pPr>
            <a:r>
              <a:rPr lang="en-US" sz="2825" spc="28">
                <a:solidFill>
                  <a:srgbClr val="FEFEFE"/>
                </a:solidFill>
                <a:latin typeface="Gotham"/>
                <a:ea typeface="Gotham"/>
                <a:cs typeface="Gotham"/>
                <a:sym typeface="Gotham"/>
              </a:rPr>
              <a:t>in need? </a:t>
            </a:r>
          </a:p>
          <a:p>
            <a:pPr algn="l">
              <a:lnSpc>
                <a:spcPts val="316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17777" y="7371093"/>
            <a:ext cx="8257581" cy="524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73"/>
              </a:lnSpc>
            </a:pPr>
            <a:r>
              <a:rPr lang="en-US" b="true" sz="3477" spc="34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G</a:t>
            </a:r>
            <a:r>
              <a:rPr lang="en-US" sz="3477" spc="34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ive. </a:t>
            </a:r>
            <a:r>
              <a:rPr lang="en-US" b="true" sz="3477" spc="34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</a:t>
            </a:r>
            <a:r>
              <a:rPr lang="en-US" sz="3477" spc="34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dvocate. </a:t>
            </a:r>
            <a:r>
              <a:rPr lang="en-US" b="true" sz="3477" spc="34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P</a:t>
            </a:r>
            <a:r>
              <a:rPr lang="en-US" sz="3477" spc="34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ray. </a:t>
            </a:r>
            <a:r>
              <a:rPr lang="en-US" b="true" sz="3477" spc="34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</a:t>
            </a:r>
            <a:r>
              <a:rPr lang="en-US" sz="3477" spc="34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hare.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90650"/>
            <a:ext cx="18973800" cy="12639675"/>
          </a:xfrm>
          <a:custGeom>
            <a:avLst/>
            <a:gdLst/>
            <a:ahLst/>
            <a:cxnLst/>
            <a:rect r="r" b="b" t="t" l="l"/>
            <a:pathLst>
              <a:path h="12639675" w="18973800">
                <a:moveTo>
                  <a:pt x="0" y="0"/>
                </a:moveTo>
                <a:lnTo>
                  <a:pt x="18973800" y="0"/>
                </a:lnTo>
                <a:lnTo>
                  <a:pt x="18973800" y="12639675"/>
                </a:lnTo>
                <a:lnTo>
                  <a:pt x="0" y="12639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90875"/>
            <a:ext cx="23193375" cy="15449550"/>
          </a:xfrm>
          <a:custGeom>
            <a:avLst/>
            <a:gdLst/>
            <a:ahLst/>
            <a:cxnLst/>
            <a:rect r="r" b="b" t="t" l="l"/>
            <a:pathLst>
              <a:path h="15449550" w="23193375">
                <a:moveTo>
                  <a:pt x="0" y="0"/>
                </a:moveTo>
                <a:lnTo>
                  <a:pt x="23193375" y="0"/>
                </a:lnTo>
                <a:lnTo>
                  <a:pt x="23193375" y="15449550"/>
                </a:lnTo>
                <a:lnTo>
                  <a:pt x="0" y="15449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71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921971" y="9274566"/>
            <a:ext cx="18771468" cy="1042351"/>
          </a:xfrm>
          <a:custGeom>
            <a:avLst/>
            <a:gdLst/>
            <a:ahLst/>
            <a:cxnLst/>
            <a:rect r="r" b="b" t="t" l="l"/>
            <a:pathLst>
              <a:path h="1042351" w="18771468">
                <a:moveTo>
                  <a:pt x="0" y="0"/>
                </a:moveTo>
                <a:lnTo>
                  <a:pt x="18771468" y="0"/>
                </a:lnTo>
                <a:lnTo>
                  <a:pt x="18771468" y="1042351"/>
                </a:lnTo>
                <a:lnTo>
                  <a:pt x="0" y="1042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6723" y="1343025"/>
            <a:ext cx="21564600" cy="6838950"/>
          </a:xfrm>
          <a:custGeom>
            <a:avLst/>
            <a:gdLst/>
            <a:ahLst/>
            <a:cxnLst/>
            <a:rect r="r" b="b" t="t" l="l"/>
            <a:pathLst>
              <a:path h="6838950" w="21564600">
                <a:moveTo>
                  <a:pt x="0" y="0"/>
                </a:moveTo>
                <a:lnTo>
                  <a:pt x="21564600" y="0"/>
                </a:lnTo>
                <a:lnTo>
                  <a:pt x="21564600" y="6838950"/>
                </a:lnTo>
                <a:lnTo>
                  <a:pt x="0" y="68389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11898" y="-609600"/>
            <a:ext cx="12382500" cy="12868275"/>
          </a:xfrm>
          <a:custGeom>
            <a:avLst/>
            <a:gdLst/>
            <a:ahLst/>
            <a:cxnLst/>
            <a:rect r="r" b="b" t="t" l="l"/>
            <a:pathLst>
              <a:path h="12868275" w="12382500">
                <a:moveTo>
                  <a:pt x="0" y="0"/>
                </a:moveTo>
                <a:lnTo>
                  <a:pt x="12382500" y="0"/>
                </a:lnTo>
                <a:lnTo>
                  <a:pt x="12382500" y="12868275"/>
                </a:lnTo>
                <a:lnTo>
                  <a:pt x="0" y="12868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11898" y="-609600"/>
            <a:ext cx="12382500" cy="12868275"/>
          </a:xfrm>
          <a:custGeom>
            <a:avLst/>
            <a:gdLst/>
            <a:ahLst/>
            <a:cxnLst/>
            <a:rect r="r" b="b" t="t" l="l"/>
            <a:pathLst>
              <a:path h="12868275" w="12382500">
                <a:moveTo>
                  <a:pt x="0" y="0"/>
                </a:moveTo>
                <a:lnTo>
                  <a:pt x="12382500" y="0"/>
                </a:lnTo>
                <a:lnTo>
                  <a:pt x="12382500" y="12868275"/>
                </a:lnTo>
                <a:lnTo>
                  <a:pt x="0" y="12868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46201" y="989229"/>
            <a:ext cx="2713099" cy="515489"/>
          </a:xfrm>
          <a:custGeom>
            <a:avLst/>
            <a:gdLst/>
            <a:ahLst/>
            <a:cxnLst/>
            <a:rect r="r" b="b" t="t" l="l"/>
            <a:pathLst>
              <a:path h="515489" w="2713099">
                <a:moveTo>
                  <a:pt x="0" y="0"/>
                </a:moveTo>
                <a:lnTo>
                  <a:pt x="2713099" y="0"/>
                </a:lnTo>
                <a:lnTo>
                  <a:pt x="2713099" y="515488"/>
                </a:lnTo>
                <a:lnTo>
                  <a:pt x="0" y="515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4797189" y="3509161"/>
            <a:ext cx="0" cy="84402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06723" y="3578244"/>
            <a:ext cx="820768" cy="705860"/>
          </a:xfrm>
          <a:custGeom>
            <a:avLst/>
            <a:gdLst/>
            <a:ahLst/>
            <a:cxnLst/>
            <a:rect r="r" b="b" t="t" l="l"/>
            <a:pathLst>
              <a:path h="705860" w="820768">
                <a:moveTo>
                  <a:pt x="0" y="0"/>
                </a:moveTo>
                <a:lnTo>
                  <a:pt x="820768" y="0"/>
                </a:lnTo>
                <a:lnTo>
                  <a:pt x="820768" y="705860"/>
                </a:lnTo>
                <a:lnTo>
                  <a:pt x="0" y="705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V="true">
            <a:off x="5021060" y="6019923"/>
            <a:ext cx="0" cy="1272063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5020529" y="4770734"/>
            <a:ext cx="0" cy="84402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306723" y="4822585"/>
            <a:ext cx="771169" cy="740322"/>
          </a:xfrm>
          <a:custGeom>
            <a:avLst/>
            <a:gdLst/>
            <a:ahLst/>
            <a:cxnLst/>
            <a:rect r="r" b="b" t="t" l="l"/>
            <a:pathLst>
              <a:path h="740322" w="771169">
                <a:moveTo>
                  <a:pt x="0" y="0"/>
                </a:moveTo>
                <a:lnTo>
                  <a:pt x="771169" y="0"/>
                </a:lnTo>
                <a:lnTo>
                  <a:pt x="771169" y="740322"/>
                </a:lnTo>
                <a:lnTo>
                  <a:pt x="0" y="740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68695" y="7697150"/>
            <a:ext cx="1881015" cy="1881015"/>
          </a:xfrm>
          <a:custGeom>
            <a:avLst/>
            <a:gdLst/>
            <a:ahLst/>
            <a:cxnLst/>
            <a:rect r="r" b="b" t="t" l="l"/>
            <a:pathLst>
              <a:path h="1881015" w="1881015">
                <a:moveTo>
                  <a:pt x="0" y="0"/>
                </a:moveTo>
                <a:lnTo>
                  <a:pt x="1881016" y="0"/>
                </a:lnTo>
                <a:lnTo>
                  <a:pt x="1881016" y="1881015"/>
                </a:lnTo>
                <a:lnTo>
                  <a:pt x="0" y="18810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56322" y="6319761"/>
            <a:ext cx="771169" cy="577676"/>
          </a:xfrm>
          <a:custGeom>
            <a:avLst/>
            <a:gdLst/>
            <a:ahLst/>
            <a:cxnLst/>
            <a:rect r="r" b="b" t="t" l="l"/>
            <a:pathLst>
              <a:path h="577676" w="771169">
                <a:moveTo>
                  <a:pt x="0" y="0"/>
                </a:moveTo>
                <a:lnTo>
                  <a:pt x="771169" y="0"/>
                </a:lnTo>
                <a:lnTo>
                  <a:pt x="771169" y="577675"/>
                </a:lnTo>
                <a:lnTo>
                  <a:pt x="0" y="5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06723" y="989229"/>
            <a:ext cx="6795602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47"/>
              </a:lnSpc>
            </a:pPr>
            <a:r>
              <a:rPr lang="en-US" b="true" sz="6289" spc="62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Will you stand</a:t>
            </a:r>
          </a:p>
          <a:p>
            <a:pPr algn="l">
              <a:lnSpc>
                <a:spcPts val="7547"/>
              </a:lnSpc>
            </a:pPr>
            <a:r>
              <a:rPr lang="en-US" b="true" sz="6289" spc="62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in the GAP?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317991" y="3610904"/>
            <a:ext cx="2270145" cy="64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2"/>
              </a:lnSpc>
              <a:spcBef>
                <a:spcPct val="0"/>
              </a:spcBef>
            </a:pPr>
            <a:r>
              <a:rPr lang="en-US" b="true" sz="4218" spc="42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$12,000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996716" y="3545387"/>
            <a:ext cx="4575313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covers rent and utilities for 1 family for 3 months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535036" y="8610600"/>
            <a:ext cx="5608433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worldrelief.org/stand-in-the-gap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077892" y="6289511"/>
            <a:ext cx="2675250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62"/>
              </a:lnSpc>
              <a:spcBef>
                <a:spcPct val="0"/>
              </a:spcBef>
            </a:pPr>
            <a:r>
              <a:rPr lang="en-US" b="true" sz="4218" spc="42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$60,000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244898" y="6056149"/>
            <a:ext cx="4585620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supports a staff team of 5 to help newly arrived refugees get the resources they need.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077892" y="4872476"/>
            <a:ext cx="2674188" cy="63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62"/>
              </a:lnSpc>
              <a:spcBef>
                <a:spcPct val="0"/>
              </a:spcBef>
            </a:pPr>
            <a:r>
              <a:rPr lang="en-US" b="true" sz="4218" spc="42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$30,000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229582" y="4829482"/>
            <a:ext cx="4883400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1"/>
              </a:lnSpc>
              <a:spcBef>
                <a:spcPct val="0"/>
              </a:spcBef>
            </a:pPr>
            <a:r>
              <a:rPr lang="en-US" b="true" sz="2425" spc="24">
                <a:solidFill>
                  <a:srgbClr val="FEFEFE"/>
                </a:solidFill>
                <a:latin typeface="Gotham Bold"/>
                <a:ea typeface="Gotham Bold"/>
                <a:cs typeface="Gotham Bold"/>
                <a:sym typeface="Gotham Bold"/>
              </a:rPr>
              <a:t>provides employment services to help 40 refugees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DAGdhKxKUhc</dc:identifier>
  <dcterms:modified xsi:type="dcterms:W3CDTF">2011-08-01T06:04:30Z</dcterms:modified>
  <cp:revision>1</cp:revision>
  <dc:title>FY25-Slide Deck - Stand in the GAP - Church Partner Toolkit </dc:title>
</cp:coreProperties>
</file>