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Lst>
  <p:notesMasterIdLst>
    <p:notesMasterId r:id="rId12"/>
  </p:notesMasterIdLst>
  <p:sldIdLst>
    <p:sldId id="335" r:id="rId5"/>
    <p:sldId id="422" r:id="rId6"/>
    <p:sldId id="413" r:id="rId7"/>
    <p:sldId id="421" r:id="rId8"/>
    <p:sldId id="423" r:id="rId9"/>
    <p:sldId id="377" r:id="rId10"/>
    <p:sldId id="38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04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94696"/>
  </p:normalViewPr>
  <p:slideViewPr>
    <p:cSldViewPr snapToGrid="0">
      <p:cViewPr varScale="1">
        <p:scale>
          <a:sx n="102" d="100"/>
          <a:sy n="102" d="100"/>
        </p:scale>
        <p:origin x="83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2pPr>
            <a:lvl3pPr marR="0" lvl="2"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3pPr>
            <a:lvl4pPr marR="0" lvl="3"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4pPr>
            <a:lvl5pPr marR="0" lvl="4"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9pPr>
          </a:lstStyle>
          <a:p>
            <a:endParaRPr/>
          </a:p>
        </p:txBody>
      </p:sp>
      <p:sp>
        <p:nvSpPr>
          <p:cNvPr id="4" name="Shape 4"/>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2pPr>
            <a:lvl3pPr marR="0" lvl="2"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3pPr>
            <a:lvl4pPr marR="0" lvl="3"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4pPr>
            <a:lvl5pPr marR="0" lvl="4"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1pPr>
            <a:lvl2pPr marL="914400" marR="0" lvl="1"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2pPr>
            <a:lvl3pPr marL="1371600" marR="0" lvl="2"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3pPr>
            <a:lvl4pPr marL="1828800" marR="0" lvl="3"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4pPr>
            <a:lvl5pPr marL="2286000" marR="0" lvl="4" indent="-228600" algn="l" rtl="0">
              <a:spcBef>
                <a:spcPts val="0"/>
              </a:spcBef>
              <a:spcAft>
                <a:spcPts val="0"/>
              </a:spcAft>
              <a:buSzPts val="1400"/>
              <a:buNone/>
              <a:defRPr sz="900" b="0" i="0" u="none" strike="noStrike" cap="none">
                <a:solidFill>
                  <a:schemeClr val="dk1"/>
                </a:solidFill>
                <a:latin typeface="Gill Sans"/>
                <a:ea typeface="Gill Sans"/>
                <a:cs typeface="Gill Sans"/>
                <a:sym typeface="Gill Sans"/>
              </a:defRPr>
            </a:lvl5pPr>
            <a:lvl6pPr marL="2743200" marR="0" lvl="5"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64"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rgbClr val="000000"/>
                </a:solidFill>
                <a:latin typeface="Gill Sans"/>
                <a:ea typeface="Gill Sans"/>
                <a:cs typeface="Gill Sans"/>
                <a:sym typeface="Gill Sans"/>
              </a:defRPr>
            </a:lvl1pPr>
            <a:lvl2pPr marR="0" lvl="1"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2pPr>
            <a:lvl3pPr marR="0" lvl="2"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3pPr>
            <a:lvl4pPr marR="0" lvl="3"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4pPr>
            <a:lvl5pPr marR="0" lvl="4"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5pPr>
            <a:lvl6pPr marR="0" lvl="5"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6pPr>
            <a:lvl7pPr marR="0" lvl="6"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7pPr>
            <a:lvl8pPr marR="0" lvl="7"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8pPr>
            <a:lvl9pPr marR="0" lvl="8" algn="l" rtl="0">
              <a:spcBef>
                <a:spcPts val="0"/>
              </a:spcBef>
              <a:spcAft>
                <a:spcPts val="0"/>
              </a:spcAft>
              <a:buSzPts val="1400"/>
              <a:buNone/>
              <a:defRPr sz="2500" b="0" i="0" u="none" strike="noStrike" cap="none">
                <a:solidFill>
                  <a:srgbClr val="000000"/>
                </a:solidFill>
                <a:latin typeface="Gill Sans"/>
                <a:ea typeface="Gill Sans"/>
                <a:cs typeface="Gill Sans"/>
                <a:sym typeface="Gill Sans"/>
              </a:defRPr>
            </a:lvl9pPr>
          </a:lstStyle>
          <a:p>
            <a:endParaRPr/>
          </a:p>
        </p:txBody>
      </p:sp>
      <p:sp>
        <p:nvSpPr>
          <p:cNvPr id="8" name="Shape 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Gill Sans"/>
                <a:ea typeface="Gill Sans"/>
                <a:cs typeface="Gill Sans"/>
                <a:sym typeface="Gill Sans"/>
              </a:rPr>
              <a:t>‹#›</a:t>
            </a:fld>
            <a:endParaRPr sz="1200" b="0" i="0" u="none" strike="noStrike" cap="none">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344950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6798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6DFF04-6F93-8442-AB65-C36A69975F6E}" type="slidenum">
              <a:rPr lang="en-US" altLang="en-US" smtClean="0"/>
              <a:pPr>
                <a:defRPr/>
              </a:pPr>
              <a:t>2</a:t>
            </a:fld>
            <a:endParaRPr lang="en-US" altLang="en-US"/>
          </a:p>
        </p:txBody>
      </p:sp>
    </p:spTree>
    <p:extLst>
      <p:ext uri="{BB962C8B-B14F-4D97-AF65-F5344CB8AC3E}">
        <p14:creationId xmlns:p14="http://schemas.microsoft.com/office/powerpoint/2010/main" val="38249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6DFF04-6F93-8442-AB65-C36A69975F6E}" type="slidenum">
              <a:rPr lang="en-US" altLang="en-US" smtClean="0"/>
              <a:pPr>
                <a:defRPr/>
              </a:pPr>
              <a:t>3</a:t>
            </a:fld>
            <a:endParaRPr lang="en-US" altLang="en-US"/>
          </a:p>
        </p:txBody>
      </p:sp>
    </p:spTree>
    <p:extLst>
      <p:ext uri="{BB962C8B-B14F-4D97-AF65-F5344CB8AC3E}">
        <p14:creationId xmlns:p14="http://schemas.microsoft.com/office/powerpoint/2010/main" val="2191974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6DFF04-6F93-8442-AB65-C36A69975F6E}" type="slidenum">
              <a:rPr lang="en-US" altLang="en-US" smtClean="0"/>
              <a:pPr>
                <a:defRPr/>
              </a:pPr>
              <a:t>4</a:t>
            </a:fld>
            <a:endParaRPr lang="en-US" altLang="en-US"/>
          </a:p>
        </p:txBody>
      </p:sp>
    </p:spTree>
    <p:extLst>
      <p:ext uri="{BB962C8B-B14F-4D97-AF65-F5344CB8AC3E}">
        <p14:creationId xmlns:p14="http://schemas.microsoft.com/office/powerpoint/2010/main" val="353410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6DFF04-6F93-8442-AB65-C36A69975F6E}" type="slidenum">
              <a:rPr lang="en-US" altLang="en-US" smtClean="0"/>
              <a:pPr>
                <a:defRPr/>
              </a:pPr>
              <a:t>5</a:t>
            </a:fld>
            <a:endParaRPr lang="en-US" altLang="en-US"/>
          </a:p>
        </p:txBody>
      </p:sp>
    </p:spTree>
    <p:extLst>
      <p:ext uri="{BB962C8B-B14F-4D97-AF65-F5344CB8AC3E}">
        <p14:creationId xmlns:p14="http://schemas.microsoft.com/office/powerpoint/2010/main" val="930699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endParaRPr lang="en-US" sz="900" b="0" i="0" u="none" strike="noStrike" cap="none" dirty="0">
              <a:solidFill>
                <a:schemeClr val="dk1"/>
              </a:solidFill>
              <a:effectLst/>
              <a:latin typeface="Gill Sans"/>
              <a:ea typeface="Gill Sans"/>
              <a:cs typeface="Gill Sans"/>
              <a:sym typeface="Gill Sans"/>
            </a:endParaRPr>
          </a:p>
          <a:p>
            <a:r>
              <a:rPr lang="en-US" dirty="0"/>
              <a:t>- I find this polling helps put leaders at ease: the sort of policies we’re advocating are actually not far outside of the evangelical mainstream, but views held by roughly three-quarters of their congregants, most likely</a:t>
            </a:r>
          </a:p>
        </p:txBody>
      </p:sp>
      <p:sp>
        <p:nvSpPr>
          <p:cNvPr id="4" name="Slide Number Placeholder 3"/>
          <p:cNvSpPr>
            <a:spLocks noGrp="1"/>
          </p:cNvSpPr>
          <p:nvPr>
            <p:ph type="sldNum" sz="quarter" idx="10"/>
          </p:nvPr>
        </p:nvSpPr>
        <p:spPr/>
        <p:txBody>
          <a:bodyPr/>
          <a:lstStyle/>
          <a:p>
            <a:pPr>
              <a:defRPr/>
            </a:pPr>
            <a:fld id="{4A6DFF04-6F93-8442-AB65-C36A69975F6E}" type="slidenum">
              <a:rPr lang="en-US" altLang="en-US" smtClean="0"/>
              <a:pPr>
                <a:defRPr/>
              </a:pPr>
              <a:t>6</a:t>
            </a:fld>
            <a:endParaRPr lang="en-US" altLang="en-US"/>
          </a:p>
        </p:txBody>
      </p:sp>
    </p:spTree>
    <p:extLst>
      <p:ext uri="{BB962C8B-B14F-4D97-AF65-F5344CB8AC3E}">
        <p14:creationId xmlns:p14="http://schemas.microsoft.com/office/powerpoint/2010/main" val="340684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6DFF04-6F93-8442-AB65-C36A69975F6E}" type="slidenum">
              <a:rPr lang="en-US" altLang="en-US" smtClean="0"/>
              <a:pPr>
                <a:defRPr/>
              </a:pPr>
              <a:t>7</a:t>
            </a:fld>
            <a:endParaRPr lang="en-US" altLang="en-US"/>
          </a:p>
        </p:txBody>
      </p:sp>
    </p:spTree>
    <p:extLst>
      <p:ext uri="{BB962C8B-B14F-4D97-AF65-F5344CB8AC3E}">
        <p14:creationId xmlns:p14="http://schemas.microsoft.com/office/powerpoint/2010/main" val="16756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9E32C20-C1E2-4306-8F40-1A9C828BCCE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305350766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E32C20-C1E2-4306-8F40-1A9C828BCCE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29625008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E32C20-C1E2-4306-8F40-1A9C828BCCE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0156954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ue Divider + title">
  <p:cSld name="Blue Divider + title">
    <p:bg>
      <p:bgPr>
        <a:solidFill>
          <a:srgbClr val="0099DD"/>
        </a:soli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09600" y="1885950"/>
            <a:ext cx="7886700" cy="993775"/>
          </a:xfrm>
          <a:prstGeom prst="rect">
            <a:avLst/>
          </a:prstGeom>
          <a:noFill/>
          <a:ln>
            <a:noFill/>
          </a:ln>
        </p:spPr>
        <p:txBody>
          <a:bodyPr spcFirstLastPara="1" wrap="square" lIns="91425" tIns="91425" rIns="91425" bIns="91425" anchor="b" anchorCtr="0"/>
          <a:lstStyle>
            <a:lvl1pPr marR="0" lvl="0" algn="ctr" rtl="0">
              <a:lnSpc>
                <a:spcPct val="120000"/>
              </a:lnSpc>
              <a:spcBef>
                <a:spcPts val="0"/>
              </a:spcBef>
              <a:spcAft>
                <a:spcPts val="0"/>
              </a:spcAft>
              <a:buSzPts val="1400"/>
              <a:buNone/>
              <a:defRPr sz="4400" b="1" i="0" u="none" strike="noStrike" cap="none">
                <a:solidFill>
                  <a:schemeClr val="lt1"/>
                </a:solidFill>
                <a:latin typeface="Montserrat"/>
                <a:ea typeface="Montserrat"/>
                <a:cs typeface="Montserrat"/>
                <a:sym typeface="Montserrat"/>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71977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bullets">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685800" y="515937"/>
            <a:ext cx="7772400" cy="836613"/>
          </a:xfrm>
          <a:prstGeom prst="rect">
            <a:avLst/>
          </a:prstGeom>
        </p:spPr>
        <p:txBody>
          <a:bodyPr/>
          <a:lstStyle>
            <a:lvl1pPr marL="0" marR="0" indent="0" algn="l" defTabSz="914400" rtl="0" eaLnBrk="0" fontAlgn="base" latinLnBrk="0" hangingPunct="0">
              <a:lnSpc>
                <a:spcPct val="120000"/>
              </a:lnSpc>
              <a:spcBef>
                <a:spcPct val="0"/>
              </a:spcBef>
              <a:spcAft>
                <a:spcPct val="0"/>
              </a:spcAft>
              <a:buClrTx/>
              <a:buSzTx/>
              <a:buFont typeface="Arial" charset="0"/>
              <a:buNone/>
              <a:tabLst/>
              <a:defRPr sz="1800" baseline="0">
                <a:latin typeface="Gotham Bold" charset="0"/>
                <a:ea typeface="Gotham Bold" charset="0"/>
                <a:cs typeface="Gotham Bold" charset="0"/>
              </a:defRPr>
            </a:lvl1pPr>
          </a:lstStyle>
          <a:p>
            <a:r>
              <a:rPr lang="en-US" dirty="0"/>
              <a:t>Topic 1</a:t>
            </a:r>
          </a:p>
        </p:txBody>
      </p:sp>
      <p:sp>
        <p:nvSpPr>
          <p:cNvPr id="15" name="Content Placeholder 14"/>
          <p:cNvSpPr>
            <a:spLocks noGrp="1"/>
          </p:cNvSpPr>
          <p:nvPr>
            <p:ph sz="quarter" idx="11" hasCustomPrompt="1"/>
          </p:nvPr>
        </p:nvSpPr>
        <p:spPr>
          <a:xfrm>
            <a:off x="685800" y="1352550"/>
            <a:ext cx="7772400" cy="2895600"/>
          </a:xfrm>
          <a:prstGeom prst="rect">
            <a:avLst/>
          </a:prstGeom>
        </p:spPr>
        <p:txBody>
          <a:bodyPr/>
          <a:lstStyle>
            <a:lvl1pPr marL="342900" marR="0" indent="-342900" algn="l" defTabSz="914400" rtl="0" eaLnBrk="0" fontAlgn="base" latinLnBrk="0" hangingPunct="0">
              <a:lnSpc>
                <a:spcPct val="120000"/>
              </a:lnSpc>
              <a:spcBef>
                <a:spcPct val="0"/>
              </a:spcBef>
              <a:spcAft>
                <a:spcPts val="1800"/>
              </a:spcAft>
              <a:buClrTx/>
              <a:buSzTx/>
              <a:buFont typeface=".AppleSystemUIFont" charset="-120"/>
              <a:buChar char="–"/>
              <a:tabLst/>
              <a:defRPr sz="1800" b="0" baseline="0">
                <a:latin typeface="Gotham Book" charset="0"/>
                <a:ea typeface="Gotham Book" charset="0"/>
                <a:cs typeface="Gotham Book" charset="0"/>
              </a:defRPr>
            </a:lvl1pPr>
            <a:lvl2pPr marL="1047750" indent="-285750">
              <a:buFont typeface=".AppleSystemUIFont" charset="-120"/>
              <a:buChar char="-"/>
              <a:defRPr sz="1800" b="0">
                <a:latin typeface="Gotham Book" charset="0"/>
                <a:ea typeface="Gotham Book" charset="0"/>
                <a:cs typeface="Gotham Book" charset="0"/>
              </a:defRPr>
            </a:lvl2pPr>
            <a:lvl3pPr marL="1492250" indent="-285750">
              <a:buFont typeface=".AppleSystemUIFont" charset="-120"/>
              <a:buChar char="-"/>
              <a:defRPr sz="1800" b="0">
                <a:latin typeface="Gotham Book" charset="0"/>
                <a:ea typeface="Gotham Book" charset="0"/>
                <a:cs typeface="Gotham Book" charset="0"/>
              </a:defRPr>
            </a:lvl3pPr>
            <a:lvl4pPr marL="1936750" indent="-285750">
              <a:buFont typeface=".AppleSystemUIFont" charset="-120"/>
              <a:buChar char="-"/>
              <a:defRPr sz="1800" b="0">
                <a:latin typeface="Gotham Book" charset="0"/>
                <a:ea typeface="Gotham Book" charset="0"/>
                <a:cs typeface="Gotham Book" charset="0"/>
              </a:defRPr>
            </a:lvl4pPr>
            <a:lvl5pPr marL="2381250" indent="-285750">
              <a:buFont typeface=".AppleSystemUIFont" charset="-120"/>
              <a:buChar char="-"/>
              <a:defRPr sz="1800" b="0">
                <a:latin typeface="Gotham Book" charset="0"/>
                <a:ea typeface="Gotham Book" charset="0"/>
                <a:cs typeface="Gotham Book" charset="0"/>
              </a:defRPr>
            </a:lvl5pPr>
          </a:lstStyle>
          <a:p>
            <a:pPr marL="342900" marR="0" lvl="0" indent="-342900" algn="l" defTabSz="914400" rtl="0" eaLnBrk="0" fontAlgn="base" latinLnBrk="0" hangingPunct="0">
              <a:lnSpc>
                <a:spcPct val="200000"/>
              </a:lnSpc>
              <a:spcBef>
                <a:spcPct val="0"/>
              </a:spcBef>
              <a:spcAft>
                <a:spcPct val="0"/>
              </a:spcAft>
              <a:buClrTx/>
              <a:buSzTx/>
              <a:tabLst/>
              <a:defRPr/>
            </a:pPr>
            <a:r>
              <a:rPr lang="en-US" sz="1800" dirty="0"/>
              <a:t>Family reunification</a:t>
            </a:r>
          </a:p>
          <a:p>
            <a:pPr marL="342900" marR="0" lvl="0" indent="-342900" algn="l" defTabSz="914400" rtl="0" eaLnBrk="0" fontAlgn="base" latinLnBrk="0" hangingPunct="0">
              <a:lnSpc>
                <a:spcPct val="200000"/>
              </a:lnSpc>
              <a:spcBef>
                <a:spcPct val="0"/>
              </a:spcBef>
              <a:spcAft>
                <a:spcPct val="0"/>
              </a:spcAft>
              <a:buClrTx/>
              <a:buSzTx/>
              <a:tabLst/>
              <a:defRPr/>
            </a:pPr>
            <a:r>
              <a:rPr lang="en-US" sz="1800" dirty="0"/>
              <a:t>Employment based</a:t>
            </a:r>
          </a:p>
          <a:p>
            <a:pPr marL="342900" marR="0" lvl="0" indent="-342900" algn="l" defTabSz="914400" rtl="0" eaLnBrk="0" fontAlgn="base" latinLnBrk="0" hangingPunct="0">
              <a:lnSpc>
                <a:spcPct val="200000"/>
              </a:lnSpc>
              <a:spcBef>
                <a:spcPct val="0"/>
              </a:spcBef>
              <a:spcAft>
                <a:spcPct val="0"/>
              </a:spcAft>
              <a:buClrTx/>
              <a:buSzTx/>
              <a:tabLst/>
              <a:defRPr/>
            </a:pPr>
            <a:r>
              <a:rPr lang="en-US" sz="1800" dirty="0"/>
              <a:t>Diversity Visa Lottery</a:t>
            </a:r>
          </a:p>
          <a:p>
            <a:pPr marL="342900" marR="0" lvl="0" indent="-342900" algn="l" defTabSz="914400" rtl="0" eaLnBrk="0" fontAlgn="base" latinLnBrk="0" hangingPunct="0">
              <a:lnSpc>
                <a:spcPct val="200000"/>
              </a:lnSpc>
              <a:spcBef>
                <a:spcPct val="0"/>
              </a:spcBef>
              <a:spcAft>
                <a:spcPct val="0"/>
              </a:spcAft>
              <a:buClrTx/>
              <a:buSzTx/>
              <a:tabLst/>
              <a:defRPr/>
            </a:pPr>
            <a:r>
              <a:rPr lang="en-US" sz="1800" dirty="0"/>
              <a:t>Humanitarian provisions (Refugee/</a:t>
            </a:r>
            <a:r>
              <a:rPr lang="en-US" sz="1800" dirty="0" err="1"/>
              <a:t>asylee</a:t>
            </a:r>
            <a:r>
              <a:rPr lang="en-US" sz="1800" dirty="0"/>
              <a:t>, VAWA/U/T visas)</a:t>
            </a:r>
          </a:p>
          <a:p>
            <a:pPr marL="342900" marR="0" lvl="0" indent="-342900" algn="l" defTabSz="914400" rtl="0" eaLnBrk="0" fontAlgn="base" latinLnBrk="0" hangingPunct="0">
              <a:lnSpc>
                <a:spcPct val="200000"/>
              </a:lnSpc>
              <a:spcBef>
                <a:spcPct val="0"/>
              </a:spcBef>
              <a:spcAft>
                <a:spcPct val="0"/>
              </a:spcAft>
              <a:buClrTx/>
              <a:buSzTx/>
              <a:tabLst/>
              <a:defRPr/>
            </a:pPr>
            <a:endParaRPr lang="en-US" sz="1800" dirty="0"/>
          </a:p>
        </p:txBody>
      </p:sp>
    </p:spTree>
    <p:extLst>
      <p:ext uri="{BB962C8B-B14F-4D97-AF65-F5344CB8AC3E}">
        <p14:creationId xmlns:p14="http://schemas.microsoft.com/office/powerpoint/2010/main" val="9370794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E32C20-C1E2-4306-8F40-1A9C828BCCE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409887873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E32C20-C1E2-4306-8F40-1A9C828BCCE0}" type="datetimeFigureOut">
              <a:rPr lang="en-US" smtClean="0"/>
              <a:t>10/2/2025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4238596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E32C20-C1E2-4306-8F40-1A9C828BCCE0}"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3463731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E32C20-C1E2-4306-8F40-1A9C828BCCE0}" type="datetimeFigureOut">
              <a:rPr lang="en-US" smtClean="0"/>
              <a:t>10/2/2025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6826634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E32C20-C1E2-4306-8F40-1A9C828BCCE0}" type="datetimeFigureOut">
              <a:rPr lang="en-US" smtClean="0"/>
              <a:t>10/2/2025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41261154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32C20-C1E2-4306-8F40-1A9C828BCCE0}" type="datetimeFigureOut">
              <a:rPr lang="en-US" smtClean="0"/>
              <a:t>10/2/2025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419359160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9E32C20-C1E2-4306-8F40-1A9C828BCCE0}"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5532959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9E32C20-C1E2-4306-8F40-1A9C828BCCE0}" type="datetimeFigureOut">
              <a:rPr lang="en-US" smtClean="0"/>
              <a:t>10/2/2025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9068E-EB8E-45AC-A3CA-95716D7D562E}" type="slidenum">
              <a:rPr lang="en-US" smtClean="0"/>
              <a:t>‹#›</a:t>
            </a:fld>
            <a:endParaRPr lang="en-US"/>
          </a:p>
        </p:txBody>
      </p:sp>
    </p:spTree>
    <p:extLst>
      <p:ext uri="{BB962C8B-B14F-4D97-AF65-F5344CB8AC3E}">
        <p14:creationId xmlns:p14="http://schemas.microsoft.com/office/powerpoint/2010/main" val="291338023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9E32C20-C1E2-4306-8F40-1A9C828BCCE0}" type="datetimeFigureOut">
              <a:rPr lang="en-US" smtClean="0"/>
              <a:t>10/2/2025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059068E-EB8E-45AC-A3CA-95716D7D562E}" type="slidenum">
              <a:rPr lang="en-US" smtClean="0"/>
              <a:t>‹#›</a:t>
            </a:fld>
            <a:endParaRPr lang="en-US"/>
          </a:p>
        </p:txBody>
      </p:sp>
    </p:spTree>
    <p:extLst>
      <p:ext uri="{BB962C8B-B14F-4D97-AF65-F5344CB8AC3E}">
        <p14:creationId xmlns:p14="http://schemas.microsoft.com/office/powerpoint/2010/main" val="2656363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7"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rdonconwell.edu/wp-content/uploads/sites/13/2025/03/OnePartoftheBody-Report.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research.lifeway.com/wp-content/uploads/2025/02/2025-Evangelical-Views-on-Immigration-Report.pdf#page=72"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DDC"/>
        </a:solidFill>
        <a:effectLst/>
      </p:bgPr>
    </p:bg>
    <p:spTree>
      <p:nvGrpSpPr>
        <p:cNvPr id="1" name="Shape 64"/>
        <p:cNvGrpSpPr/>
        <p:nvPr/>
      </p:nvGrpSpPr>
      <p:grpSpPr>
        <a:xfrm>
          <a:off x="0" y="0"/>
          <a:ext cx="0" cy="0"/>
          <a:chOff x="0" y="0"/>
          <a:chExt cx="0" cy="0"/>
        </a:xfrm>
      </p:grpSpPr>
      <p:sp>
        <p:nvSpPr>
          <p:cNvPr id="3" name="Rectangle 2"/>
          <p:cNvSpPr/>
          <p:nvPr/>
        </p:nvSpPr>
        <p:spPr>
          <a:xfrm>
            <a:off x="0" y="3146603"/>
            <a:ext cx="9144000" cy="178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Shape 66"/>
          <p:cNvPicPr preferRelativeResize="0"/>
          <p:nvPr/>
        </p:nvPicPr>
        <p:blipFill>
          <a:blip r:embed="rId3">
            <a:alphaModFix/>
          </a:blip>
          <a:stretch>
            <a:fillRect/>
          </a:stretch>
        </p:blipFill>
        <p:spPr>
          <a:xfrm>
            <a:off x="3351572" y="4463216"/>
            <a:ext cx="2440855" cy="330692"/>
          </a:xfrm>
          <a:prstGeom prst="rect">
            <a:avLst/>
          </a:prstGeom>
          <a:noFill/>
          <a:ln>
            <a:noFill/>
          </a:ln>
        </p:spPr>
      </p:pic>
      <p:sp>
        <p:nvSpPr>
          <p:cNvPr id="7" name="Shape 65"/>
          <p:cNvSpPr txBox="1">
            <a:spLocks/>
          </p:cNvSpPr>
          <p:nvPr/>
        </p:nvSpPr>
        <p:spPr>
          <a:xfrm>
            <a:off x="392738" y="2461203"/>
            <a:ext cx="8366760" cy="2295600"/>
          </a:xfrm>
          <a:prstGeom prst="rect">
            <a:avLst/>
          </a:prstGeom>
          <a:noFill/>
          <a:ln>
            <a:noFill/>
          </a:ln>
        </p:spPr>
        <p:txBody>
          <a:bodyPr spcFirstLastPara="1" vert="horz" wrap="square" lIns="91425" tIns="45700" rIns="91425" bIns="45700" rtlCol="0" anchor="ctr" anchorCtr="0">
            <a:noAutofit/>
          </a:bodyPr>
          <a:lstStyle>
            <a:lvl1pPr marR="0" lvl="0" algn="ctr" defTabSz="685800" rtl="0" eaLnBrk="1" latinLnBrk="0" hangingPunct="1">
              <a:lnSpc>
                <a:spcPct val="120000"/>
              </a:lnSpc>
              <a:spcBef>
                <a:spcPts val="0"/>
              </a:spcBef>
              <a:spcAft>
                <a:spcPts val="0"/>
              </a:spcAft>
              <a:buSzPts val="1400"/>
              <a:buNone/>
              <a:defRPr sz="4400" b="1" i="0" u="none" strike="noStrike" kern="1200" cap="none">
                <a:solidFill>
                  <a:schemeClr val="lt1"/>
                </a:solidFill>
                <a:latin typeface="Montserrat"/>
                <a:ea typeface="Montserrat"/>
                <a:cs typeface="Montserrat"/>
                <a:sym typeface="Montserrat"/>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r>
              <a:rPr lang="en-US" sz="3200" dirty="0">
                <a:solidFill>
                  <a:schemeClr val="tx1"/>
                </a:solidFill>
                <a:latin typeface="+mj-lt"/>
                <a:cs typeface="Gotham Book" pitchFamily="50" charset="0"/>
              </a:rPr>
              <a:t>Matthew Soerens</a:t>
            </a:r>
          </a:p>
        </p:txBody>
      </p:sp>
      <p:pic>
        <p:nvPicPr>
          <p:cNvPr id="4" name="Picture 3">
            <a:extLst>
              <a:ext uri="{FF2B5EF4-FFF2-40B4-BE49-F238E27FC236}">
                <a16:creationId xmlns:a16="http://schemas.microsoft.com/office/drawing/2014/main" id="{B37200CB-1A4D-47D6-88A7-08A489EEF55B}"/>
              </a:ext>
            </a:extLst>
          </p:cNvPr>
          <p:cNvPicPr>
            <a:picLocks noChangeAspect="1"/>
          </p:cNvPicPr>
          <p:nvPr/>
        </p:nvPicPr>
        <p:blipFill>
          <a:blip r:embed="rId4"/>
          <a:stretch>
            <a:fillRect/>
          </a:stretch>
        </p:blipFill>
        <p:spPr>
          <a:xfrm>
            <a:off x="6080421" y="4092083"/>
            <a:ext cx="2775584" cy="888187"/>
          </a:xfrm>
          <a:prstGeom prst="rect">
            <a:avLst/>
          </a:prstGeom>
        </p:spPr>
      </p:pic>
      <p:pic>
        <p:nvPicPr>
          <p:cNvPr id="11" name="Google Shape;54;p13">
            <a:extLst>
              <a:ext uri="{FF2B5EF4-FFF2-40B4-BE49-F238E27FC236}">
                <a16:creationId xmlns:a16="http://schemas.microsoft.com/office/drawing/2014/main" id="{0C8B7FF4-9292-0F4F-92D8-5D5B3DF46956}"/>
              </a:ext>
            </a:extLst>
          </p:cNvPr>
          <p:cNvPicPr preferRelativeResize="0"/>
          <p:nvPr/>
        </p:nvPicPr>
        <p:blipFill>
          <a:blip r:embed="rId5">
            <a:alphaModFix/>
          </a:blip>
          <a:stretch>
            <a:fillRect/>
          </a:stretch>
        </p:blipFill>
        <p:spPr>
          <a:xfrm>
            <a:off x="0" y="0"/>
            <a:ext cx="9141714" cy="5143500"/>
          </a:xfrm>
          <a:prstGeom prst="rect">
            <a:avLst/>
          </a:prstGeom>
          <a:noFill/>
          <a:ln>
            <a:noFill/>
          </a:ln>
        </p:spPr>
      </p:pic>
      <p:sp>
        <p:nvSpPr>
          <p:cNvPr id="10" name="TextBox 9">
            <a:extLst>
              <a:ext uri="{FF2B5EF4-FFF2-40B4-BE49-F238E27FC236}">
                <a16:creationId xmlns:a16="http://schemas.microsoft.com/office/drawing/2014/main" id="{2DA4F7E5-5319-AA4A-AF1A-F2E11FF87DA2}"/>
              </a:ext>
            </a:extLst>
          </p:cNvPr>
          <p:cNvSpPr txBox="1"/>
          <p:nvPr/>
        </p:nvSpPr>
        <p:spPr>
          <a:xfrm>
            <a:off x="-32998" y="573256"/>
            <a:ext cx="4356091" cy="3785652"/>
          </a:xfrm>
          <a:prstGeom prst="rect">
            <a:avLst/>
          </a:prstGeom>
          <a:noFill/>
        </p:spPr>
        <p:txBody>
          <a:bodyPr wrap="square" rtlCol="0">
            <a:spAutoFit/>
          </a:bodyPr>
          <a:lstStyle/>
          <a:p>
            <a:pPr algn="ctr"/>
            <a:r>
              <a:rPr lang="en-US" sz="4400" b="1" dirty="0">
                <a:solidFill>
                  <a:srgbClr val="009DDC"/>
                </a:solidFill>
                <a:latin typeface="Segoe UI Historic" panose="020B0502040204020203" pitchFamily="34" charset="0"/>
                <a:ea typeface="Segoe UI Historic" panose="020B0502040204020203" pitchFamily="34" charset="0"/>
                <a:cs typeface="Segoe UI Historic" panose="020B0502040204020203" pitchFamily="34" charset="0"/>
              </a:rPr>
              <a:t>State of Refugee &amp; Immigration Policy</a:t>
            </a:r>
          </a:p>
          <a:p>
            <a:pPr algn="ctr"/>
            <a:endParaRPr lang="en-US" sz="4400" b="1" dirty="0">
              <a:solidFill>
                <a:srgbClr val="009DDC"/>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ctr"/>
            <a:endParaRPr lang="en-US" sz="4400" b="1" dirty="0">
              <a:solidFill>
                <a:srgbClr val="009DDC"/>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sz="2000" dirty="0">
                <a:solidFill>
                  <a:srgbClr val="009DDC"/>
                </a:solidFill>
                <a:latin typeface="Segoe UI Historic" panose="020B0502040204020203" pitchFamily="34" charset="0"/>
                <a:ea typeface="Segoe UI Historic" panose="020B0502040204020203" pitchFamily="34" charset="0"/>
                <a:cs typeface="Segoe UI Historic" panose="020B0502040204020203" pitchFamily="34" charset="0"/>
              </a:rPr>
              <a:t>Matthew Soerens</a:t>
            </a:r>
          </a:p>
        </p:txBody>
      </p:sp>
      <p:pic>
        <p:nvPicPr>
          <p:cNvPr id="15" name="Picture 14">
            <a:extLst>
              <a:ext uri="{FF2B5EF4-FFF2-40B4-BE49-F238E27FC236}">
                <a16:creationId xmlns:a16="http://schemas.microsoft.com/office/drawing/2014/main" id="{FA41939E-76AE-7248-974B-DC3C11D921C8}"/>
              </a:ext>
            </a:extLst>
          </p:cNvPr>
          <p:cNvPicPr>
            <a:picLocks noChangeAspect="1"/>
          </p:cNvPicPr>
          <p:nvPr/>
        </p:nvPicPr>
        <p:blipFill>
          <a:blip r:embed="rId6"/>
          <a:stretch>
            <a:fillRect/>
          </a:stretch>
        </p:blipFill>
        <p:spPr>
          <a:xfrm>
            <a:off x="1042004" y="4203957"/>
            <a:ext cx="2213061" cy="575395"/>
          </a:xfrm>
          <a:prstGeom prst="rect">
            <a:avLst/>
          </a:prstGeom>
        </p:spPr>
      </p:pic>
      <p:sp>
        <p:nvSpPr>
          <p:cNvPr id="2" name="AutoShape 2" descr="Send Relief">
            <a:extLst>
              <a:ext uri="{FF2B5EF4-FFF2-40B4-BE49-F238E27FC236}">
                <a16:creationId xmlns:a16="http://schemas.microsoft.com/office/drawing/2014/main" id="{EE6AD19B-3C6D-4F17-A767-C2E92573B26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377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6700" y="851296"/>
            <a:ext cx="8877300" cy="4292204"/>
          </a:xfrm>
        </p:spPr>
        <p:txBody>
          <a:bodyPr vert="horz" lIns="91440" tIns="45720" rIns="91440" bIns="45720" rtlCol="0" anchor="t">
            <a:normAutofit/>
          </a:bodyPr>
          <a:lstStyle/>
          <a:p>
            <a:r>
              <a:rPr lang="en-US" dirty="0">
                <a:latin typeface="+mj-lt"/>
              </a:rPr>
              <a:t>Suspending refugee resettlement indefinitely</a:t>
            </a:r>
          </a:p>
          <a:p>
            <a:r>
              <a:rPr lang="en-US" dirty="0">
                <a:latin typeface="+mj-lt"/>
              </a:rPr>
              <a:t>Suspending funding for recently-resettled refugees already resettled to the US</a:t>
            </a:r>
          </a:p>
          <a:p>
            <a:r>
              <a:rPr lang="en-US" dirty="0">
                <a:latin typeface="+mj-lt"/>
              </a:rPr>
              <a:t>Shutdown of asylum appointments at lawful ports of entry via the CBP One app at the US-Mexico border, plus expansion of Biden-era restrictions on asylum eligibility for those who cross without inspection between ports of entry</a:t>
            </a:r>
          </a:p>
          <a:p>
            <a:r>
              <a:rPr lang="en-US" dirty="0">
                <a:latin typeface="+mj-lt"/>
              </a:rPr>
              <a:t>The administration has proposed dramatic cuts to funding for adult education programs, including English language instruction</a:t>
            </a:r>
          </a:p>
          <a:p>
            <a:r>
              <a:rPr lang="en-US" dirty="0">
                <a:latin typeface="+mj-lt"/>
              </a:rPr>
              <a:t>Recent legislation made refugees ineligible for food stamps (SNAP, effective this year) and Medicaid (starting in 2026) until they receive their green cards, not until at least one year after arrival </a:t>
            </a:r>
            <a:r>
              <a:rPr lang="en-US">
                <a:latin typeface="+mj-lt"/>
              </a:rPr>
              <a:t>and often much longer</a:t>
            </a:r>
            <a:endParaRPr lang="en-US" dirty="0">
              <a:latin typeface="+mj-lt"/>
            </a:endParaRPr>
          </a:p>
        </p:txBody>
      </p:sp>
      <p:sp>
        <p:nvSpPr>
          <p:cNvPr id="4" name="Rectangle 3">
            <a:extLst>
              <a:ext uri="{FF2B5EF4-FFF2-40B4-BE49-F238E27FC236}">
                <a16:creationId xmlns:a16="http://schemas.microsoft.com/office/drawing/2014/main" id="{AFE5D0F4-357F-9C41-9423-8C02BBD6AF50}"/>
              </a:ext>
            </a:extLst>
          </p:cNvPr>
          <p:cNvSpPr/>
          <p:nvPr/>
        </p:nvSpPr>
        <p:spPr>
          <a:xfrm>
            <a:off x="0" y="-56174"/>
            <a:ext cx="9144000" cy="892788"/>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DC"/>
              </a:solidFill>
              <a:highlight>
                <a:srgbClr val="009DDC"/>
              </a:highlight>
            </a:endParaRPr>
          </a:p>
        </p:txBody>
      </p:sp>
      <p:sp>
        <p:nvSpPr>
          <p:cNvPr id="2" name="Title 1"/>
          <p:cNvSpPr>
            <a:spLocks noGrp="1"/>
          </p:cNvSpPr>
          <p:nvPr>
            <p:ph type="title"/>
          </p:nvPr>
        </p:nvSpPr>
        <p:spPr>
          <a:xfrm>
            <a:off x="266700" y="1"/>
            <a:ext cx="7772400" cy="836613"/>
          </a:xfrm>
        </p:spPr>
        <p:txBody>
          <a:bodyPr>
            <a:normAutofit/>
          </a:bodyPr>
          <a:lstStyle/>
          <a:p>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Recent Changes to Refugee &amp; Asylum Policy</a:t>
            </a:r>
          </a:p>
        </p:txBody>
      </p:sp>
    </p:spTree>
    <p:extLst>
      <p:ext uri="{BB962C8B-B14F-4D97-AF65-F5344CB8AC3E}">
        <p14:creationId xmlns:p14="http://schemas.microsoft.com/office/powerpoint/2010/main" val="32625670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6700" y="851296"/>
            <a:ext cx="8877300" cy="4292204"/>
          </a:xfrm>
        </p:spPr>
        <p:txBody>
          <a:bodyPr vert="horz" lIns="91440" tIns="45720" rIns="91440" bIns="45720" rtlCol="0" anchor="t">
            <a:normAutofit fontScale="92500"/>
          </a:bodyPr>
          <a:lstStyle/>
          <a:p>
            <a:r>
              <a:rPr lang="en-US" dirty="0">
                <a:latin typeface="+mj-lt"/>
              </a:rPr>
              <a:t>Expanding priorities for deportation – putting those </a:t>
            </a:r>
            <a:r>
              <a:rPr lang="en-US" i="1" dirty="0">
                <a:latin typeface="+mj-lt"/>
              </a:rPr>
              <a:t>without</a:t>
            </a:r>
            <a:r>
              <a:rPr lang="en-US" dirty="0">
                <a:latin typeface="+mj-lt"/>
              </a:rPr>
              <a:t> criminal convictions at risk alongside those with criminal convictions – and terminating longstanding guidance limiting immigration enforcement in churches and other “sensitive locations”</a:t>
            </a:r>
          </a:p>
          <a:p>
            <a:r>
              <a:rPr lang="en-US" dirty="0">
                <a:latin typeface="+mj-lt"/>
              </a:rPr>
              <a:t>Cancellation of humanitarian parole sponsorship programs for Venezuelans, Cubans, Haitians, Ukrainians and others</a:t>
            </a:r>
          </a:p>
          <a:p>
            <a:r>
              <a:rPr lang="en-US" dirty="0">
                <a:latin typeface="+mj-lt"/>
              </a:rPr>
              <a:t>Termination of humanitarian parole status for Cubans, Haitians, Nicaraguans &amp; Venezuelans who entered via airports and for those who entered lawfully at the US-Mexico border using the CBP One app (status for Ukrainians and Afghans with humanitarian parole less clear)</a:t>
            </a:r>
          </a:p>
          <a:p>
            <a:r>
              <a:rPr lang="en-US" dirty="0">
                <a:latin typeface="+mj-lt"/>
              </a:rPr>
              <a:t>Actual scope of deportations are limited by resource constraints, but Congress has recently appropriated a very large amount of money for immigrant detention &amp; deportation operations</a:t>
            </a:r>
          </a:p>
        </p:txBody>
      </p:sp>
      <p:sp>
        <p:nvSpPr>
          <p:cNvPr id="4" name="Rectangle 3">
            <a:extLst>
              <a:ext uri="{FF2B5EF4-FFF2-40B4-BE49-F238E27FC236}">
                <a16:creationId xmlns:a16="http://schemas.microsoft.com/office/drawing/2014/main" id="{AFE5D0F4-357F-9C41-9423-8C02BBD6AF50}"/>
              </a:ext>
            </a:extLst>
          </p:cNvPr>
          <p:cNvSpPr/>
          <p:nvPr/>
        </p:nvSpPr>
        <p:spPr>
          <a:xfrm>
            <a:off x="0" y="-56174"/>
            <a:ext cx="9144000" cy="892788"/>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DC"/>
              </a:solidFill>
              <a:highlight>
                <a:srgbClr val="009DDC"/>
              </a:highlight>
            </a:endParaRPr>
          </a:p>
        </p:txBody>
      </p:sp>
      <p:sp>
        <p:nvSpPr>
          <p:cNvPr id="2" name="Title 1"/>
          <p:cNvSpPr>
            <a:spLocks noGrp="1"/>
          </p:cNvSpPr>
          <p:nvPr>
            <p:ph type="title"/>
          </p:nvPr>
        </p:nvSpPr>
        <p:spPr>
          <a:xfrm>
            <a:off x="266700" y="1"/>
            <a:ext cx="7772400" cy="836613"/>
          </a:xfrm>
        </p:spPr>
        <p:txBody>
          <a:bodyPr>
            <a:normAutofit/>
          </a:bodyPr>
          <a:lstStyle/>
          <a:p>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Recent Changes to Immigration Enforcement</a:t>
            </a:r>
          </a:p>
        </p:txBody>
      </p:sp>
    </p:spTree>
    <p:extLst>
      <p:ext uri="{BB962C8B-B14F-4D97-AF65-F5344CB8AC3E}">
        <p14:creationId xmlns:p14="http://schemas.microsoft.com/office/powerpoint/2010/main" val="296504715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6700" y="851296"/>
            <a:ext cx="3704799" cy="4292204"/>
          </a:xfrm>
        </p:spPr>
        <p:txBody>
          <a:bodyPr vert="horz" lIns="91440" tIns="45720" rIns="91440" bIns="45720" rtlCol="0" anchor="t">
            <a:normAutofit/>
          </a:bodyPr>
          <a:lstStyle/>
          <a:p>
            <a:r>
              <a:rPr lang="en-US" dirty="0">
                <a:latin typeface="+mj-lt"/>
              </a:rPr>
              <a:t>If all those legally vulnerable to deportation are actually deported, that would mean the removal of 10 million Christians from the U.S., plus impact 7 million U.S. citizens who live in the same households (</a:t>
            </a:r>
            <a:r>
              <a:rPr lang="en-US" dirty="0">
                <a:latin typeface="+mj-lt"/>
                <a:hlinkClick r:id="rId3"/>
              </a:rPr>
              <a:t>Center for the Study of Global Christianity</a:t>
            </a:r>
            <a:r>
              <a:rPr lang="en-US" dirty="0">
                <a:latin typeface="+mj-lt"/>
              </a:rPr>
              <a:t>)</a:t>
            </a:r>
          </a:p>
          <a:p>
            <a:pPr lvl="1"/>
            <a:r>
              <a:rPr lang="en-US" dirty="0">
                <a:latin typeface="+mj-lt"/>
              </a:rPr>
              <a:t>1 in 12 Christian households could be directly affected</a:t>
            </a:r>
          </a:p>
        </p:txBody>
      </p:sp>
      <p:sp>
        <p:nvSpPr>
          <p:cNvPr id="4" name="Rectangle 3">
            <a:extLst>
              <a:ext uri="{FF2B5EF4-FFF2-40B4-BE49-F238E27FC236}">
                <a16:creationId xmlns:a16="http://schemas.microsoft.com/office/drawing/2014/main" id="{AFE5D0F4-357F-9C41-9423-8C02BBD6AF50}"/>
              </a:ext>
            </a:extLst>
          </p:cNvPr>
          <p:cNvSpPr/>
          <p:nvPr/>
        </p:nvSpPr>
        <p:spPr>
          <a:xfrm>
            <a:off x="0" y="-56174"/>
            <a:ext cx="9144000" cy="892788"/>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DC"/>
              </a:solidFill>
              <a:highlight>
                <a:srgbClr val="009DDC"/>
              </a:highlight>
            </a:endParaRPr>
          </a:p>
        </p:txBody>
      </p:sp>
      <p:sp>
        <p:nvSpPr>
          <p:cNvPr id="2" name="Title 1"/>
          <p:cNvSpPr>
            <a:spLocks noGrp="1"/>
          </p:cNvSpPr>
          <p:nvPr>
            <p:ph type="title"/>
          </p:nvPr>
        </p:nvSpPr>
        <p:spPr>
          <a:xfrm>
            <a:off x="266700" y="1"/>
            <a:ext cx="7772400" cy="836613"/>
          </a:xfrm>
        </p:spPr>
        <p:txBody>
          <a:bodyPr>
            <a:normAutofit/>
          </a:bodyPr>
          <a:lstStyle/>
          <a:p>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Significant Impacts on the US Church</a:t>
            </a:r>
          </a:p>
        </p:txBody>
      </p:sp>
      <p:pic>
        <p:nvPicPr>
          <p:cNvPr id="5" name="Picture 4">
            <a:extLst>
              <a:ext uri="{FF2B5EF4-FFF2-40B4-BE49-F238E27FC236}">
                <a16:creationId xmlns:a16="http://schemas.microsoft.com/office/drawing/2014/main" id="{43A6EC77-5CAC-42AF-B770-85FA4BA2863D}"/>
              </a:ext>
            </a:extLst>
          </p:cNvPr>
          <p:cNvPicPr>
            <a:picLocks noChangeAspect="1"/>
          </p:cNvPicPr>
          <p:nvPr/>
        </p:nvPicPr>
        <p:blipFill>
          <a:blip r:embed="rId4"/>
          <a:stretch>
            <a:fillRect/>
          </a:stretch>
        </p:blipFill>
        <p:spPr>
          <a:xfrm>
            <a:off x="4366752" y="1201682"/>
            <a:ext cx="4882179" cy="4915316"/>
          </a:xfrm>
          <a:prstGeom prst="rect">
            <a:avLst/>
          </a:prstGeom>
        </p:spPr>
      </p:pic>
    </p:spTree>
    <p:extLst>
      <p:ext uri="{BB962C8B-B14F-4D97-AF65-F5344CB8AC3E}">
        <p14:creationId xmlns:p14="http://schemas.microsoft.com/office/powerpoint/2010/main" val="22551483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6700" y="1047749"/>
            <a:ext cx="8540416" cy="3974887"/>
          </a:xfrm>
        </p:spPr>
        <p:txBody>
          <a:bodyPr>
            <a:normAutofit/>
          </a:bodyPr>
          <a:lstStyle/>
          <a:p>
            <a:r>
              <a:rPr lang="en-US" dirty="0" err="1">
                <a:latin typeface="+mj-lt"/>
              </a:rPr>
              <a:t>Kevenson</a:t>
            </a:r>
            <a:r>
              <a:rPr lang="en-US" dirty="0">
                <a:latin typeface="+mj-lt"/>
              </a:rPr>
              <a:t> from Haiti</a:t>
            </a:r>
          </a:p>
          <a:p>
            <a:r>
              <a:rPr lang="en-US" dirty="0">
                <a:latin typeface="+mj-lt"/>
              </a:rPr>
              <a:t>Afghan Christians</a:t>
            </a:r>
          </a:p>
          <a:p>
            <a:r>
              <a:rPr lang="en-US" dirty="0">
                <a:latin typeface="+mj-lt"/>
              </a:rPr>
              <a:t>Stephanie in California</a:t>
            </a:r>
          </a:p>
          <a:p>
            <a:r>
              <a:rPr lang="en-US" dirty="0">
                <a:latin typeface="+mj-lt"/>
              </a:rPr>
              <a:t>Pastor Fernando from Mexico</a:t>
            </a:r>
          </a:p>
        </p:txBody>
      </p:sp>
      <p:sp>
        <p:nvSpPr>
          <p:cNvPr id="4" name="Rectangle 3">
            <a:extLst>
              <a:ext uri="{FF2B5EF4-FFF2-40B4-BE49-F238E27FC236}">
                <a16:creationId xmlns:a16="http://schemas.microsoft.com/office/drawing/2014/main" id="{AFE5D0F4-357F-9C41-9423-8C02BBD6AF50}"/>
              </a:ext>
            </a:extLst>
          </p:cNvPr>
          <p:cNvSpPr/>
          <p:nvPr/>
        </p:nvSpPr>
        <p:spPr>
          <a:xfrm>
            <a:off x="0" y="-56174"/>
            <a:ext cx="9144000" cy="892788"/>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DC"/>
              </a:solidFill>
              <a:highlight>
                <a:srgbClr val="009DDC"/>
              </a:highlight>
            </a:endParaRPr>
          </a:p>
        </p:txBody>
      </p:sp>
      <p:sp>
        <p:nvSpPr>
          <p:cNvPr id="2" name="Title 1"/>
          <p:cNvSpPr>
            <a:spLocks noGrp="1"/>
          </p:cNvSpPr>
          <p:nvPr>
            <p:ph type="title"/>
          </p:nvPr>
        </p:nvSpPr>
        <p:spPr>
          <a:xfrm>
            <a:off x="266700" y="1"/>
            <a:ext cx="7772400" cy="836613"/>
          </a:xfrm>
        </p:spPr>
        <p:txBody>
          <a:bodyPr>
            <a:normAutofit/>
          </a:bodyPr>
          <a:lstStyle/>
          <a:p>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Impact on Immigrant Families</a:t>
            </a:r>
          </a:p>
        </p:txBody>
      </p:sp>
    </p:spTree>
    <p:extLst>
      <p:ext uri="{BB962C8B-B14F-4D97-AF65-F5344CB8AC3E}">
        <p14:creationId xmlns:p14="http://schemas.microsoft.com/office/powerpoint/2010/main" val="40040034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0" y="836615"/>
            <a:ext cx="9086850" cy="4306884"/>
          </a:xfrm>
        </p:spPr>
        <p:txBody>
          <a:bodyPr>
            <a:normAutofit fontScale="85000" lnSpcReduction="10000"/>
          </a:bodyPr>
          <a:lstStyle/>
          <a:p>
            <a:r>
              <a:rPr lang="en-US" dirty="0">
                <a:latin typeface="+mj-lt"/>
              </a:rPr>
              <a:t>Thousands of evangelical leaders have affirmed an Evangelical Statement of Principles for Immigration Reform, urging bipartisan solutions that:</a:t>
            </a:r>
          </a:p>
          <a:p>
            <a:pPr lvl="1"/>
            <a:r>
              <a:rPr lang="en-US" dirty="0">
                <a:latin typeface="+mj-lt"/>
              </a:rPr>
              <a:t>Respects the God-given dignity of every person</a:t>
            </a:r>
          </a:p>
          <a:p>
            <a:pPr lvl="1"/>
            <a:r>
              <a:rPr lang="en-US" dirty="0">
                <a:latin typeface="+mj-lt"/>
              </a:rPr>
              <a:t>Protects the unity of the immediate family</a:t>
            </a:r>
          </a:p>
          <a:p>
            <a:pPr lvl="1"/>
            <a:r>
              <a:rPr lang="en-US" dirty="0">
                <a:latin typeface="+mj-lt"/>
              </a:rPr>
              <a:t>Respects the rule of law</a:t>
            </a:r>
          </a:p>
          <a:p>
            <a:pPr lvl="1"/>
            <a:r>
              <a:rPr lang="en-US" dirty="0">
                <a:latin typeface="+mj-lt"/>
              </a:rPr>
              <a:t>Guarantees secure national borders</a:t>
            </a:r>
          </a:p>
          <a:p>
            <a:pPr lvl="1"/>
            <a:r>
              <a:rPr lang="en-US" dirty="0">
                <a:latin typeface="+mj-lt"/>
              </a:rPr>
              <a:t>Ensures fairness to taxpayers</a:t>
            </a:r>
          </a:p>
          <a:p>
            <a:pPr lvl="1"/>
            <a:r>
              <a:rPr lang="en-US" dirty="0">
                <a:latin typeface="+mj-lt"/>
              </a:rPr>
              <a:t>Establishes a path toward legal status and/or citizenship for those who qualify and who wish to become permanent residents</a:t>
            </a:r>
          </a:p>
          <a:p>
            <a:r>
              <a:rPr lang="en-US" dirty="0">
                <a:latin typeface="+mj-lt"/>
              </a:rPr>
              <a:t>Each of these principles is supported by at least 74% of evangelical Christians in a </a:t>
            </a:r>
            <a:r>
              <a:rPr lang="en-US" dirty="0">
                <a:latin typeface="+mj-lt"/>
                <a:hlinkClick r:id="rId3"/>
              </a:rPr>
              <a:t>Lifeway Research survey</a:t>
            </a:r>
            <a:r>
              <a:rPr lang="en-US" dirty="0">
                <a:latin typeface="+mj-lt"/>
              </a:rPr>
              <a:t> conducted earlier this year</a:t>
            </a:r>
          </a:p>
          <a:p>
            <a:pPr lvl="1"/>
            <a:r>
              <a:rPr lang="en-US" dirty="0">
                <a:latin typeface="+mj-lt"/>
              </a:rPr>
              <a:t>76% say they would support legislation pairing an earned path to citizenship for the undocumented with border security improvements</a:t>
            </a:r>
          </a:p>
          <a:p>
            <a:pPr lvl="1"/>
            <a:r>
              <a:rPr lang="en-US" dirty="0">
                <a:latin typeface="+mj-lt"/>
              </a:rPr>
              <a:t>70% of evangelical Christians believe the US has a moral responsibility to receive refugees</a:t>
            </a:r>
          </a:p>
          <a:p>
            <a:pPr lvl="1"/>
            <a:r>
              <a:rPr lang="en-US" dirty="0">
                <a:latin typeface="+mj-lt"/>
              </a:rPr>
              <a:t>67% want those convicted of violent crimes deported, but less than 20% say those brought as children, parents of US citizen children or those willing to pay a fine as restitutio should be a deportation priority</a:t>
            </a:r>
          </a:p>
        </p:txBody>
      </p:sp>
      <p:sp>
        <p:nvSpPr>
          <p:cNvPr id="4" name="Rectangle 3">
            <a:extLst>
              <a:ext uri="{FF2B5EF4-FFF2-40B4-BE49-F238E27FC236}">
                <a16:creationId xmlns:a16="http://schemas.microsoft.com/office/drawing/2014/main" id="{AFE5D0F4-357F-9C41-9423-8C02BBD6AF50}"/>
              </a:ext>
            </a:extLst>
          </p:cNvPr>
          <p:cNvSpPr/>
          <p:nvPr/>
        </p:nvSpPr>
        <p:spPr>
          <a:xfrm>
            <a:off x="0" y="-56174"/>
            <a:ext cx="9144000" cy="892788"/>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DC"/>
              </a:solidFill>
              <a:highlight>
                <a:srgbClr val="009DDC"/>
              </a:highlight>
            </a:endParaRPr>
          </a:p>
        </p:txBody>
      </p:sp>
      <p:sp>
        <p:nvSpPr>
          <p:cNvPr id="2" name="Title 1"/>
          <p:cNvSpPr>
            <a:spLocks noGrp="1"/>
          </p:cNvSpPr>
          <p:nvPr>
            <p:ph type="title"/>
          </p:nvPr>
        </p:nvSpPr>
        <p:spPr>
          <a:xfrm>
            <a:off x="266700" y="1"/>
            <a:ext cx="7772400" cy="836613"/>
          </a:xfrm>
        </p:spPr>
        <p:txBody>
          <a:bodyPr>
            <a:normAutofit/>
          </a:bodyPr>
          <a:lstStyle/>
          <a:p>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Evangelicals’ Views on Immigration</a:t>
            </a:r>
          </a:p>
        </p:txBody>
      </p:sp>
    </p:spTree>
    <p:extLst>
      <p:ext uri="{BB962C8B-B14F-4D97-AF65-F5344CB8AC3E}">
        <p14:creationId xmlns:p14="http://schemas.microsoft.com/office/powerpoint/2010/main" val="284386736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6700" y="1047749"/>
            <a:ext cx="8540416" cy="3974887"/>
          </a:xfrm>
        </p:spPr>
        <p:txBody>
          <a:bodyPr>
            <a:normAutofit/>
          </a:bodyPr>
          <a:lstStyle/>
          <a:p>
            <a:r>
              <a:rPr lang="en-US" dirty="0">
                <a:latin typeface="+mj-lt"/>
              </a:rPr>
              <a:t>World Relief and our Evangelical Immigration Table partners have long advocated for immigration reforms that would:</a:t>
            </a:r>
          </a:p>
          <a:p>
            <a:pPr lvl="1"/>
            <a:r>
              <a:rPr lang="en-US" dirty="0">
                <a:latin typeface="+mj-lt"/>
              </a:rPr>
              <a:t>Make it harder to immigrate </a:t>
            </a:r>
            <a:r>
              <a:rPr lang="en-US" i="1" dirty="0">
                <a:latin typeface="+mj-lt"/>
              </a:rPr>
              <a:t>illegally, </a:t>
            </a:r>
            <a:r>
              <a:rPr lang="en-US" dirty="0">
                <a:latin typeface="+mj-lt"/>
              </a:rPr>
              <a:t>including by investing in border security</a:t>
            </a:r>
          </a:p>
          <a:p>
            <a:pPr lvl="1"/>
            <a:r>
              <a:rPr lang="en-US" dirty="0">
                <a:latin typeface="+mj-lt"/>
              </a:rPr>
              <a:t>Make it easier to immigrate </a:t>
            </a:r>
            <a:r>
              <a:rPr lang="en-US" i="1" dirty="0">
                <a:latin typeface="+mj-lt"/>
              </a:rPr>
              <a:t>legally</a:t>
            </a:r>
            <a:r>
              <a:rPr lang="en-US" dirty="0">
                <a:latin typeface="+mj-lt"/>
              </a:rPr>
              <a:t>, particularly to meet the needs of the U.S. labor market, to reunite families more quickly and to offer refuge to some of the most vulnerable who have fled persecution</a:t>
            </a:r>
          </a:p>
          <a:p>
            <a:pPr lvl="1"/>
            <a:r>
              <a:rPr lang="en-US" dirty="0">
                <a:latin typeface="+mj-lt"/>
              </a:rPr>
              <a:t>Allow those who are unlawfully present but have not committed serious criminal offenses to make things right by paying a fine and earning the opportunity to stay lawfully in the United States</a:t>
            </a:r>
          </a:p>
          <a:p>
            <a:r>
              <a:rPr lang="en-US" dirty="0">
                <a:latin typeface="+mj-lt"/>
              </a:rPr>
              <a:t>A current bipartisan bill, the Dignity Act (H.R. 4393), follows this outline closely — but is unlikely to get a vote without significant advocacy</a:t>
            </a:r>
          </a:p>
          <a:p>
            <a:pPr marL="0" indent="0">
              <a:buNone/>
            </a:pPr>
            <a:endParaRPr lang="en-US" dirty="0">
              <a:latin typeface="+mj-lt"/>
            </a:endParaRPr>
          </a:p>
        </p:txBody>
      </p:sp>
      <p:sp>
        <p:nvSpPr>
          <p:cNvPr id="4" name="Rectangle 3">
            <a:extLst>
              <a:ext uri="{FF2B5EF4-FFF2-40B4-BE49-F238E27FC236}">
                <a16:creationId xmlns:a16="http://schemas.microsoft.com/office/drawing/2014/main" id="{AFE5D0F4-357F-9C41-9423-8C02BBD6AF50}"/>
              </a:ext>
            </a:extLst>
          </p:cNvPr>
          <p:cNvSpPr/>
          <p:nvPr/>
        </p:nvSpPr>
        <p:spPr>
          <a:xfrm>
            <a:off x="0" y="-56174"/>
            <a:ext cx="9144000" cy="892788"/>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DDC"/>
              </a:solidFill>
              <a:highlight>
                <a:srgbClr val="009DDC"/>
              </a:highlight>
            </a:endParaRPr>
          </a:p>
        </p:txBody>
      </p:sp>
      <p:sp>
        <p:nvSpPr>
          <p:cNvPr id="2" name="Title 1"/>
          <p:cNvSpPr>
            <a:spLocks noGrp="1"/>
          </p:cNvSpPr>
          <p:nvPr>
            <p:ph type="title"/>
          </p:nvPr>
        </p:nvSpPr>
        <p:spPr>
          <a:xfrm>
            <a:off x="266699" y="1"/>
            <a:ext cx="8690953" cy="836613"/>
          </a:xfrm>
        </p:spPr>
        <p:txBody>
          <a:bodyPr>
            <a:normAutofit/>
          </a:bodyPr>
          <a:lstStyle/>
          <a:p>
            <a:r>
              <a:rPr lang="en-US" sz="2400"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An Alternative That Honors the Law &amp; Protects Family Unity</a:t>
            </a:r>
          </a:p>
        </p:txBody>
      </p:sp>
    </p:spTree>
    <p:extLst>
      <p:ext uri="{BB962C8B-B14F-4D97-AF65-F5344CB8AC3E}">
        <p14:creationId xmlns:p14="http://schemas.microsoft.com/office/powerpoint/2010/main" val="426006736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e18dbfd-e2d8-455d-bd39-8a423dfb9cf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3D7528635476247B6823767D52B667E" ma:contentTypeVersion="18" ma:contentTypeDescription="Create a new document." ma:contentTypeScope="" ma:versionID="cc4f8a3ee207906aa70d1ce471b02d8d">
  <xsd:schema xmlns:xsd="http://www.w3.org/2001/XMLSchema" xmlns:xs="http://www.w3.org/2001/XMLSchema" xmlns:p="http://schemas.microsoft.com/office/2006/metadata/properties" xmlns:ns3="ee18dbfd-e2d8-455d-bd39-8a423dfb9cf7" xmlns:ns4="057d2c91-f97e-4b88-93af-d8d9ae3bb7f6" targetNamespace="http://schemas.microsoft.com/office/2006/metadata/properties" ma:root="true" ma:fieldsID="d6b135568de30a2e4073ca0657bea76d" ns3:_="" ns4:_="">
    <xsd:import namespace="ee18dbfd-e2d8-455d-bd39-8a423dfb9cf7"/>
    <xsd:import namespace="057d2c91-f97e-4b88-93af-d8d9ae3bb7f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18dbfd-e2d8-455d-bd39-8a423dfb9cf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7d2c91-f97e-4b88-93af-d8d9ae3bb7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F543F0-BDC6-4573-9F2C-FB338C04635F}">
  <ds:schemaRefs>
    <ds:schemaRef ds:uri="ee18dbfd-e2d8-455d-bd39-8a423dfb9cf7"/>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057d2c91-f97e-4b88-93af-d8d9ae3bb7f6"/>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BC43A75-F862-4750-B467-04F4DCFE8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18dbfd-e2d8-455d-bd39-8a423dfb9cf7"/>
    <ds:schemaRef ds:uri="057d2c91-f97e-4b88-93af-d8d9ae3bb7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934666-4D04-4CB3-9EBB-67176FAF5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47261</TotalTime>
  <Words>690</Words>
  <Application>Microsoft Office PowerPoint</Application>
  <PresentationFormat>On-screen Show (16:9)</PresentationFormat>
  <Paragraphs>50</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Recent Changes to Refugee &amp; Asylum Policy</vt:lpstr>
      <vt:lpstr>Recent Changes to Immigration Enforcement</vt:lpstr>
      <vt:lpstr>Significant Impacts on the US Church</vt:lpstr>
      <vt:lpstr>Impact on Immigrant Families</vt:lpstr>
      <vt:lpstr>Evangelicals’ Views on Immigration</vt:lpstr>
      <vt:lpstr>An Alternative That Honors the Law &amp; Protects Family 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Night on  Seeking Refuge</dc:title>
  <dc:creator>Julia Glatfelter</dc:creator>
  <cp:lastModifiedBy>Eric Lintala</cp:lastModifiedBy>
  <cp:revision>170</cp:revision>
  <dcterms:modified xsi:type="dcterms:W3CDTF">2025-10-02T14:56:09Z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0x01010033D7528635476247B6823767D52B667E</vt:lpwstr>
  </property>
</Properties>
</file>